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2" r:id="rId2"/>
    <p:sldId id="263" r:id="rId3"/>
    <p:sldId id="258" r:id="rId4"/>
    <p:sldId id="259" r:id="rId5"/>
    <p:sldId id="260" r:id="rId6"/>
    <p:sldId id="261" r:id="rId7"/>
    <p:sldId id="262" r:id="rId8"/>
    <p:sldId id="264" r:id="rId9"/>
    <p:sldId id="266" r:id="rId10"/>
    <p:sldId id="267" r:id="rId11"/>
    <p:sldId id="257" r:id="rId12"/>
    <p:sldId id="268" r:id="rId13"/>
    <p:sldId id="269" r:id="rId14"/>
    <p:sldId id="273" r:id="rId15"/>
    <p:sldId id="274" r:id="rId16"/>
    <p:sldId id="275" r:id="rId17"/>
    <p:sldId id="277"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F766B-CACE-40C5-8E55-7F99A6110CB4}" type="datetimeFigureOut">
              <a:rPr lang="en-GB" smtClean="0"/>
              <a:t>16/08/2013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44E0F-3767-4F69-B9FE-A0107ADC760B}" type="slidenum">
              <a:rPr lang="en-GB" smtClean="0"/>
              <a:t>‹#›</a:t>
            </a:fld>
            <a:endParaRPr lang="en-GB"/>
          </a:p>
        </p:txBody>
      </p:sp>
    </p:spTree>
    <p:extLst>
      <p:ext uri="{BB962C8B-B14F-4D97-AF65-F5344CB8AC3E}">
        <p14:creationId xmlns:p14="http://schemas.microsoft.com/office/powerpoint/2010/main" val="174853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ihm.nlm.nih.gov/images/A1805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ienceandsociety.co.u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cienceandsociety.co.u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cienceandsociety.co.u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cienceandsociety.co.u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mmons.wikimedia.org/wiki/User:Pbroks1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Creative</a:t>
            </a:r>
            <a:r>
              <a:rPr lang="en-GB" b="1" baseline="0" dirty="0" smtClean="0"/>
              <a:t> Commons </a:t>
            </a:r>
            <a:r>
              <a:rPr lang="en-GB" b="1" dirty="0" smtClean="0"/>
              <a:t>Image Credit: </a:t>
            </a:r>
            <a:r>
              <a:rPr lang="en-GB" b="0" dirty="0" smtClean="0"/>
              <a:t>Wikimedia</a:t>
            </a:r>
            <a:r>
              <a:rPr lang="en-GB" b="1" dirty="0" smtClean="0"/>
              <a:t> - </a:t>
            </a:r>
            <a:r>
              <a:rPr lang="en-GB" sz="1200" dirty="0" smtClean="0"/>
              <a:t>Sculpture of the painter Alison Lapper created by Mark Quinn</a:t>
            </a:r>
          </a:p>
        </p:txBody>
      </p:sp>
      <p:sp>
        <p:nvSpPr>
          <p:cNvPr id="4" name="Slide Number Placeholder 3"/>
          <p:cNvSpPr>
            <a:spLocks noGrp="1"/>
          </p:cNvSpPr>
          <p:nvPr>
            <p:ph type="sldNum" sz="quarter" idx="10"/>
          </p:nvPr>
        </p:nvSpPr>
        <p:spPr/>
        <p:txBody>
          <a:bodyPr/>
          <a:lstStyle/>
          <a:p>
            <a:fld id="{F9544E0F-3767-4F69-B9FE-A0107ADC760B}" type="slidenum">
              <a:rPr lang="en-GB" smtClean="0"/>
              <a:t>1</a:t>
            </a:fld>
            <a:endParaRPr lang="en-GB"/>
          </a:p>
        </p:txBody>
      </p:sp>
    </p:spTree>
    <p:extLst>
      <p:ext uri="{BB962C8B-B14F-4D97-AF65-F5344CB8AC3E}">
        <p14:creationId xmlns:p14="http://schemas.microsoft.com/office/powerpoint/2010/main" val="180957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Creative</a:t>
            </a:r>
            <a:r>
              <a:rPr lang="en-GB" b="1" baseline="0" dirty="0" smtClean="0"/>
              <a:t> Commons </a:t>
            </a:r>
            <a:r>
              <a:rPr lang="en-GB" b="1" dirty="0" smtClean="0"/>
              <a:t>Image Credit: </a:t>
            </a:r>
            <a:r>
              <a:rPr lang="en-GB" dirty="0" smtClean="0">
                <a:hlinkClick r:id="rId3"/>
              </a:rPr>
              <a:t>http://ihm.nlm.nih.gov/images/A18057</a:t>
            </a:r>
            <a:endParaRPr lang="en-GB" b="1" dirty="0" smtClean="0"/>
          </a:p>
        </p:txBody>
      </p:sp>
      <p:sp>
        <p:nvSpPr>
          <p:cNvPr id="4" name="Slide Number Placeholder 3"/>
          <p:cNvSpPr>
            <a:spLocks noGrp="1"/>
          </p:cNvSpPr>
          <p:nvPr>
            <p:ph type="sldNum" sz="quarter" idx="10"/>
          </p:nvPr>
        </p:nvSpPr>
        <p:spPr/>
        <p:txBody>
          <a:bodyPr/>
          <a:lstStyle/>
          <a:p>
            <a:fld id="{F9544E0F-3767-4F69-B9FE-A0107ADC760B}" type="slidenum">
              <a:rPr lang="en-GB" smtClean="0"/>
              <a:t>11</a:t>
            </a:fld>
            <a:endParaRPr lang="en-GB"/>
          </a:p>
        </p:txBody>
      </p:sp>
    </p:spTree>
    <p:extLst>
      <p:ext uri="{BB962C8B-B14F-4D97-AF65-F5344CB8AC3E}">
        <p14:creationId xmlns:p14="http://schemas.microsoft.com/office/powerpoint/2010/main" val="3332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Creative</a:t>
            </a:r>
            <a:r>
              <a:rPr lang="en-GB" b="1" baseline="0" dirty="0" smtClean="0"/>
              <a:t> Commons </a:t>
            </a:r>
            <a:r>
              <a:rPr lang="en-GB" b="1" dirty="0" smtClean="0"/>
              <a:t>Image Credit: </a:t>
            </a:r>
            <a:r>
              <a:rPr lang="en-GB" dirty="0" smtClean="0"/>
              <a:t>Antonio </a:t>
            </a:r>
            <a:r>
              <a:rPr lang="en-GB" dirty="0" err="1" smtClean="0"/>
              <a:t>Litterio</a:t>
            </a:r>
            <a:endParaRPr lang="en-GB" dirty="0"/>
          </a:p>
        </p:txBody>
      </p:sp>
      <p:sp>
        <p:nvSpPr>
          <p:cNvPr id="4" name="Slide Number Placeholder 3"/>
          <p:cNvSpPr>
            <a:spLocks noGrp="1"/>
          </p:cNvSpPr>
          <p:nvPr>
            <p:ph type="sldNum" sz="quarter" idx="10"/>
          </p:nvPr>
        </p:nvSpPr>
        <p:spPr/>
        <p:txBody>
          <a:bodyPr/>
          <a:lstStyle/>
          <a:p>
            <a:fld id="{F9544E0F-3767-4F69-B9FE-A0107ADC760B}" type="slidenum">
              <a:rPr lang="en-GB" smtClean="0"/>
              <a:t>12</a:t>
            </a:fld>
            <a:endParaRPr lang="en-GB"/>
          </a:p>
        </p:txBody>
      </p:sp>
    </p:spTree>
    <p:extLst>
      <p:ext uri="{BB962C8B-B14F-4D97-AF65-F5344CB8AC3E}">
        <p14:creationId xmlns:p14="http://schemas.microsoft.com/office/powerpoint/2010/main" val="278813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dirty="0" smtClean="0"/>
              <a:t>Image Credit: </a:t>
            </a:r>
            <a:r>
              <a:rPr kumimoji="0" lang="en-GB"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Credit: Science Museum London</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9544E0F-3767-4F69-B9FE-A0107ADC760B}" type="slidenum">
              <a:rPr lang="en-GB" smtClean="0"/>
              <a:t>15</a:t>
            </a:fld>
            <a:endParaRPr lang="en-GB"/>
          </a:p>
        </p:txBody>
      </p:sp>
    </p:spTree>
    <p:extLst>
      <p:ext uri="{BB962C8B-B14F-4D97-AF65-F5344CB8AC3E}">
        <p14:creationId xmlns:p14="http://schemas.microsoft.com/office/powerpoint/2010/main" val="1084560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Test</a:t>
            </a:r>
            <a:r>
              <a:rPr lang="en-GB" baseline="0" dirty="0" smtClean="0"/>
              <a:t> Tubed</a:t>
            </a:r>
          </a:p>
          <a:p>
            <a:pPr marL="228600" indent="-228600">
              <a:buAutoNum type="arabicPeriod"/>
            </a:pPr>
            <a:r>
              <a:rPr lang="en-GB" baseline="0" dirty="0" smtClean="0"/>
              <a:t>Animals</a:t>
            </a:r>
          </a:p>
          <a:p>
            <a:pPr marL="228600" indent="-228600">
              <a:buAutoNum type="arabicPeriod"/>
            </a:pPr>
            <a:r>
              <a:rPr lang="en-GB" baseline="0" dirty="0" smtClean="0"/>
              <a:t>Health People</a:t>
            </a:r>
          </a:p>
          <a:p>
            <a:pPr marL="228600" indent="-228600">
              <a:buAutoNum type="arabicPeriod"/>
            </a:pPr>
            <a:r>
              <a:rPr lang="en-GB" baseline="0" dirty="0" smtClean="0"/>
              <a:t>Patients</a:t>
            </a:r>
          </a:p>
          <a:p>
            <a:pPr marL="228600" indent="-228600">
              <a:buAutoNum type="arabicPeriod"/>
            </a:pPr>
            <a:r>
              <a:rPr lang="en-GB" baseline="0" dirty="0" smtClean="0"/>
              <a:t>Randomised Trials</a:t>
            </a:r>
          </a:p>
          <a:p>
            <a:pPr marL="228600" indent="-228600">
              <a:buAutoNum type="arabicPeriod"/>
            </a:pPr>
            <a:r>
              <a:rPr lang="en-GB" baseline="0" dirty="0" smtClean="0"/>
              <a:t>Market Release</a:t>
            </a:r>
            <a:endParaRPr lang="en-GB" dirty="0"/>
          </a:p>
        </p:txBody>
      </p:sp>
      <p:sp>
        <p:nvSpPr>
          <p:cNvPr id="4" name="Slide Number Placeholder 3"/>
          <p:cNvSpPr>
            <a:spLocks noGrp="1"/>
          </p:cNvSpPr>
          <p:nvPr>
            <p:ph type="sldNum" sz="quarter" idx="10"/>
          </p:nvPr>
        </p:nvSpPr>
        <p:spPr/>
        <p:txBody>
          <a:bodyPr/>
          <a:lstStyle/>
          <a:p>
            <a:fld id="{F9544E0F-3767-4F69-B9FE-A0107ADC760B}" type="slidenum">
              <a:rPr lang="en-GB" smtClean="0"/>
              <a:t>17</a:t>
            </a:fld>
            <a:endParaRPr lang="en-GB"/>
          </a:p>
        </p:txBody>
      </p:sp>
    </p:spTree>
    <p:extLst>
      <p:ext uri="{BB962C8B-B14F-4D97-AF65-F5344CB8AC3E}">
        <p14:creationId xmlns:p14="http://schemas.microsoft.com/office/powerpoint/2010/main" val="2158456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Test</a:t>
            </a:r>
            <a:r>
              <a:rPr lang="en-GB" baseline="0" dirty="0" smtClean="0"/>
              <a:t> Tubed</a:t>
            </a:r>
          </a:p>
          <a:p>
            <a:pPr marL="228600" indent="-228600">
              <a:buAutoNum type="arabicPeriod"/>
            </a:pPr>
            <a:r>
              <a:rPr lang="en-GB" baseline="0" dirty="0" smtClean="0"/>
              <a:t>Animals</a:t>
            </a:r>
          </a:p>
          <a:p>
            <a:pPr marL="228600" indent="-228600">
              <a:buAutoNum type="arabicPeriod"/>
            </a:pPr>
            <a:r>
              <a:rPr lang="en-GB" baseline="0" dirty="0" smtClean="0"/>
              <a:t>Health People</a:t>
            </a:r>
          </a:p>
          <a:p>
            <a:pPr marL="228600" indent="-228600">
              <a:buAutoNum type="arabicPeriod"/>
            </a:pPr>
            <a:r>
              <a:rPr lang="en-GB" baseline="0" dirty="0" smtClean="0"/>
              <a:t>Patients</a:t>
            </a:r>
          </a:p>
          <a:p>
            <a:pPr marL="228600" indent="-228600">
              <a:buAutoNum type="arabicPeriod"/>
            </a:pPr>
            <a:r>
              <a:rPr lang="en-GB" baseline="0" dirty="0" smtClean="0"/>
              <a:t>Randomised Trials</a:t>
            </a:r>
          </a:p>
          <a:p>
            <a:pPr marL="228600" indent="-228600">
              <a:buAutoNum type="arabicPeriod"/>
            </a:pPr>
            <a:r>
              <a:rPr lang="en-GB" baseline="0" smtClean="0"/>
              <a:t>Market Release</a:t>
            </a:r>
            <a:endParaRPr lang="en-GB"/>
          </a:p>
        </p:txBody>
      </p:sp>
      <p:sp>
        <p:nvSpPr>
          <p:cNvPr id="4" name="Slide Number Placeholder 3"/>
          <p:cNvSpPr>
            <a:spLocks noGrp="1"/>
          </p:cNvSpPr>
          <p:nvPr>
            <p:ph type="sldNum" sz="quarter" idx="10"/>
          </p:nvPr>
        </p:nvSpPr>
        <p:spPr/>
        <p:txBody>
          <a:bodyPr/>
          <a:lstStyle/>
          <a:p>
            <a:fld id="{F9544E0F-3767-4F69-B9FE-A0107ADC760B}" type="slidenum">
              <a:rPr lang="en-GB" smtClean="0"/>
              <a:t>18</a:t>
            </a:fld>
            <a:endParaRPr lang="en-GB"/>
          </a:p>
        </p:txBody>
      </p:sp>
    </p:spTree>
    <p:extLst>
      <p:ext uri="{BB962C8B-B14F-4D97-AF65-F5344CB8AC3E}">
        <p14:creationId xmlns:p14="http://schemas.microsoft.com/office/powerpoint/2010/main" val="215845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Creative</a:t>
            </a:r>
            <a:r>
              <a:rPr lang="en-GB" b="1" baseline="0" dirty="0" smtClean="0"/>
              <a:t> Commons </a:t>
            </a:r>
            <a:r>
              <a:rPr lang="en-GB" b="1" dirty="0" smtClean="0"/>
              <a:t>Image Credit:  </a:t>
            </a:r>
            <a:r>
              <a:rPr lang="en-GB" b="1" dirty="0" smtClean="0">
                <a:hlinkClick r:id="rId3"/>
              </a:rPr>
              <a:t>Science Museum London</a:t>
            </a:r>
            <a:endParaRPr lang="en-GB" b="1" dirty="0" smtClean="0"/>
          </a:p>
          <a:p>
            <a:endParaRPr lang="en-GB" dirty="0"/>
          </a:p>
        </p:txBody>
      </p:sp>
      <p:sp>
        <p:nvSpPr>
          <p:cNvPr id="4" name="Slide Number Placeholder 3"/>
          <p:cNvSpPr>
            <a:spLocks noGrp="1"/>
          </p:cNvSpPr>
          <p:nvPr>
            <p:ph type="sldNum" sz="quarter" idx="10"/>
          </p:nvPr>
        </p:nvSpPr>
        <p:spPr/>
        <p:txBody>
          <a:bodyPr/>
          <a:lstStyle/>
          <a:p>
            <a:fld id="{F9544E0F-3767-4F69-B9FE-A0107ADC760B}" type="slidenum">
              <a:rPr lang="en-GB" smtClean="0"/>
              <a:t>3</a:t>
            </a:fld>
            <a:endParaRPr lang="en-GB"/>
          </a:p>
        </p:txBody>
      </p:sp>
    </p:spTree>
    <p:extLst>
      <p:ext uri="{BB962C8B-B14F-4D97-AF65-F5344CB8AC3E}">
        <p14:creationId xmlns:p14="http://schemas.microsoft.com/office/powerpoint/2010/main" val="46373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Creative</a:t>
            </a:r>
            <a:r>
              <a:rPr lang="en-GB" b="1" baseline="0" dirty="0" smtClean="0"/>
              <a:t> Commons </a:t>
            </a:r>
            <a:r>
              <a:rPr lang="en-GB" b="1" dirty="0" smtClean="0"/>
              <a:t>Image Credit: </a:t>
            </a:r>
            <a:r>
              <a:rPr lang="en-GB" b="1" dirty="0" smtClean="0">
                <a:hlinkClick r:id="rId3"/>
              </a:rPr>
              <a:t>Science Museum London</a:t>
            </a:r>
            <a:endParaRPr lang="en-GB" b="1" dirty="0" smtClean="0"/>
          </a:p>
          <a:p>
            <a:endParaRPr lang="en-GB" dirty="0"/>
          </a:p>
        </p:txBody>
      </p:sp>
      <p:sp>
        <p:nvSpPr>
          <p:cNvPr id="4" name="Slide Number Placeholder 3"/>
          <p:cNvSpPr>
            <a:spLocks noGrp="1"/>
          </p:cNvSpPr>
          <p:nvPr>
            <p:ph type="sldNum" sz="quarter" idx="10"/>
          </p:nvPr>
        </p:nvSpPr>
        <p:spPr/>
        <p:txBody>
          <a:bodyPr/>
          <a:lstStyle/>
          <a:p>
            <a:fld id="{F9544E0F-3767-4F69-B9FE-A0107ADC760B}" type="slidenum">
              <a:rPr lang="en-GB" smtClean="0"/>
              <a:t>4</a:t>
            </a:fld>
            <a:endParaRPr lang="en-GB"/>
          </a:p>
        </p:txBody>
      </p:sp>
    </p:spTree>
    <p:extLst>
      <p:ext uri="{BB962C8B-B14F-4D97-AF65-F5344CB8AC3E}">
        <p14:creationId xmlns:p14="http://schemas.microsoft.com/office/powerpoint/2010/main" val="48777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Creative</a:t>
            </a:r>
            <a:r>
              <a:rPr lang="en-GB" b="1" baseline="0" dirty="0" smtClean="0"/>
              <a:t> Commons </a:t>
            </a:r>
            <a:r>
              <a:rPr lang="en-GB" b="1" dirty="0" smtClean="0"/>
              <a:t>Image Credit: </a:t>
            </a:r>
            <a:r>
              <a:rPr lang="en-GB" b="1" dirty="0" smtClean="0">
                <a:hlinkClick r:id="rId3"/>
              </a:rPr>
              <a:t>Science Museum London</a:t>
            </a:r>
            <a:endParaRPr lang="en-GB" b="1" dirty="0" smtClean="0"/>
          </a:p>
        </p:txBody>
      </p:sp>
      <p:sp>
        <p:nvSpPr>
          <p:cNvPr id="4" name="Slide Number Placeholder 3"/>
          <p:cNvSpPr>
            <a:spLocks noGrp="1"/>
          </p:cNvSpPr>
          <p:nvPr>
            <p:ph type="sldNum" sz="quarter" idx="10"/>
          </p:nvPr>
        </p:nvSpPr>
        <p:spPr/>
        <p:txBody>
          <a:bodyPr/>
          <a:lstStyle/>
          <a:p>
            <a:fld id="{F9544E0F-3767-4F69-B9FE-A0107ADC760B}" type="slidenum">
              <a:rPr lang="en-GB" smtClean="0"/>
              <a:t>5</a:t>
            </a:fld>
            <a:endParaRPr lang="en-GB"/>
          </a:p>
        </p:txBody>
      </p:sp>
    </p:spTree>
    <p:extLst>
      <p:ext uri="{BB962C8B-B14F-4D97-AF65-F5344CB8AC3E}">
        <p14:creationId xmlns:p14="http://schemas.microsoft.com/office/powerpoint/2010/main" val="2928517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Creative</a:t>
            </a:r>
            <a:r>
              <a:rPr lang="en-GB" b="1" baseline="0" dirty="0" smtClean="0"/>
              <a:t> Commons </a:t>
            </a:r>
            <a:r>
              <a:rPr lang="en-GB" b="1" dirty="0" smtClean="0"/>
              <a:t>Image Credit: : </a:t>
            </a:r>
            <a:r>
              <a:rPr lang="en-GB" b="1" dirty="0" smtClean="0">
                <a:hlinkClick r:id="rId3"/>
              </a:rPr>
              <a:t>Science Museum London</a:t>
            </a:r>
            <a:endParaRPr lang="en-GB" b="1" dirty="0" smtClean="0"/>
          </a:p>
        </p:txBody>
      </p:sp>
      <p:sp>
        <p:nvSpPr>
          <p:cNvPr id="4" name="Slide Number Placeholder 3"/>
          <p:cNvSpPr>
            <a:spLocks noGrp="1"/>
          </p:cNvSpPr>
          <p:nvPr>
            <p:ph type="sldNum" sz="quarter" idx="10"/>
          </p:nvPr>
        </p:nvSpPr>
        <p:spPr/>
        <p:txBody>
          <a:bodyPr/>
          <a:lstStyle/>
          <a:p>
            <a:fld id="{F9544E0F-3767-4F69-B9FE-A0107ADC760B}" type="slidenum">
              <a:rPr lang="en-GB" smtClean="0"/>
              <a:t>6</a:t>
            </a:fld>
            <a:endParaRPr lang="en-GB"/>
          </a:p>
        </p:txBody>
      </p:sp>
    </p:spTree>
    <p:extLst>
      <p:ext uri="{BB962C8B-B14F-4D97-AF65-F5344CB8AC3E}">
        <p14:creationId xmlns:p14="http://schemas.microsoft.com/office/powerpoint/2010/main" val="52744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Creative</a:t>
            </a:r>
            <a:r>
              <a:rPr lang="en-GB" b="1" baseline="0" dirty="0" smtClean="0"/>
              <a:t> Commons </a:t>
            </a:r>
            <a:r>
              <a:rPr lang="en-GB" b="1" dirty="0" smtClean="0"/>
              <a:t>Image Credit: </a:t>
            </a:r>
            <a:r>
              <a:rPr lang="en-GB" dirty="0" smtClean="0"/>
              <a:t>User </a:t>
            </a:r>
            <a:r>
              <a:rPr lang="en-GB" dirty="0" smtClean="0">
                <a:hlinkClick r:id="rId3" tooltip="User:Pbroks13"/>
              </a:rPr>
              <a:t>Pbroks13</a:t>
            </a:r>
            <a:r>
              <a:rPr lang="en-GB" dirty="0" smtClean="0"/>
              <a:t> on </a:t>
            </a:r>
            <a:r>
              <a:rPr lang="en-GB" dirty="0" err="1" smtClean="0"/>
              <a:t>WikiCommons</a:t>
            </a:r>
            <a:endParaRPr lang="en-GB" dirty="0"/>
          </a:p>
        </p:txBody>
      </p:sp>
      <p:sp>
        <p:nvSpPr>
          <p:cNvPr id="4" name="Slide Number Placeholder 3"/>
          <p:cNvSpPr>
            <a:spLocks noGrp="1"/>
          </p:cNvSpPr>
          <p:nvPr>
            <p:ph type="sldNum" sz="quarter" idx="10"/>
          </p:nvPr>
        </p:nvSpPr>
        <p:spPr/>
        <p:txBody>
          <a:bodyPr/>
          <a:lstStyle/>
          <a:p>
            <a:fld id="{F9544E0F-3767-4F69-B9FE-A0107ADC760B}" type="slidenum">
              <a:rPr lang="en-GB" smtClean="0"/>
              <a:t>7</a:t>
            </a:fld>
            <a:endParaRPr lang="en-GB"/>
          </a:p>
        </p:txBody>
      </p:sp>
    </p:spTree>
    <p:extLst>
      <p:ext uri="{BB962C8B-B14F-4D97-AF65-F5344CB8AC3E}">
        <p14:creationId xmlns:p14="http://schemas.microsoft.com/office/powerpoint/2010/main" val="332737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Test</a:t>
            </a:r>
            <a:r>
              <a:rPr lang="en-GB" baseline="0" dirty="0" smtClean="0"/>
              <a:t> Tubed</a:t>
            </a:r>
          </a:p>
          <a:p>
            <a:pPr marL="228600" indent="-228600">
              <a:buAutoNum type="arabicPeriod"/>
            </a:pPr>
            <a:r>
              <a:rPr lang="en-GB" baseline="0" dirty="0" smtClean="0"/>
              <a:t>Animals</a:t>
            </a:r>
          </a:p>
          <a:p>
            <a:pPr marL="228600" indent="-228600">
              <a:buAutoNum type="arabicPeriod"/>
            </a:pPr>
            <a:r>
              <a:rPr lang="en-GB" baseline="0" dirty="0" smtClean="0"/>
              <a:t>Health People</a:t>
            </a:r>
          </a:p>
          <a:p>
            <a:pPr marL="228600" indent="-228600">
              <a:buAutoNum type="arabicPeriod"/>
            </a:pPr>
            <a:r>
              <a:rPr lang="en-GB" baseline="0" dirty="0" smtClean="0"/>
              <a:t>Patients</a:t>
            </a:r>
          </a:p>
          <a:p>
            <a:pPr marL="228600" indent="-228600">
              <a:buAutoNum type="arabicPeriod"/>
            </a:pPr>
            <a:r>
              <a:rPr lang="en-GB" baseline="0" dirty="0" smtClean="0"/>
              <a:t>Randomised Trials</a:t>
            </a:r>
          </a:p>
          <a:p>
            <a:pPr marL="228600" indent="-228600">
              <a:buAutoNum type="arabicPeriod"/>
            </a:pPr>
            <a:r>
              <a:rPr lang="en-GB" baseline="0" dirty="0" smtClean="0"/>
              <a:t>Market Release</a:t>
            </a:r>
            <a:endParaRPr lang="en-GB" dirty="0"/>
          </a:p>
        </p:txBody>
      </p:sp>
      <p:sp>
        <p:nvSpPr>
          <p:cNvPr id="4" name="Slide Number Placeholder 3"/>
          <p:cNvSpPr>
            <a:spLocks noGrp="1"/>
          </p:cNvSpPr>
          <p:nvPr>
            <p:ph type="sldNum" sz="quarter" idx="10"/>
          </p:nvPr>
        </p:nvSpPr>
        <p:spPr/>
        <p:txBody>
          <a:bodyPr/>
          <a:lstStyle/>
          <a:p>
            <a:fld id="{F9544E0F-3767-4F69-B9FE-A0107ADC760B}" type="slidenum">
              <a:rPr lang="en-GB" smtClean="0"/>
              <a:t>8</a:t>
            </a:fld>
            <a:endParaRPr lang="en-GB"/>
          </a:p>
        </p:txBody>
      </p:sp>
    </p:spTree>
    <p:extLst>
      <p:ext uri="{BB962C8B-B14F-4D97-AF65-F5344CB8AC3E}">
        <p14:creationId xmlns:p14="http://schemas.microsoft.com/office/powerpoint/2010/main" val="2158456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Test</a:t>
            </a:r>
            <a:r>
              <a:rPr lang="en-GB" baseline="0" dirty="0" smtClean="0"/>
              <a:t> Tubed</a:t>
            </a:r>
          </a:p>
          <a:p>
            <a:pPr marL="228600" indent="-228600">
              <a:buAutoNum type="arabicPeriod"/>
            </a:pPr>
            <a:r>
              <a:rPr lang="en-GB" baseline="0" dirty="0" smtClean="0"/>
              <a:t>Animals</a:t>
            </a:r>
          </a:p>
          <a:p>
            <a:pPr marL="228600" indent="-228600">
              <a:buAutoNum type="arabicPeriod"/>
            </a:pPr>
            <a:r>
              <a:rPr lang="en-GB" baseline="0" dirty="0" smtClean="0"/>
              <a:t>Health People</a:t>
            </a:r>
          </a:p>
          <a:p>
            <a:pPr marL="228600" indent="-228600">
              <a:buAutoNum type="arabicPeriod"/>
            </a:pPr>
            <a:r>
              <a:rPr lang="en-GB" baseline="0" dirty="0" smtClean="0"/>
              <a:t>Patients</a:t>
            </a:r>
          </a:p>
          <a:p>
            <a:pPr marL="228600" indent="-228600">
              <a:buAutoNum type="arabicPeriod"/>
            </a:pPr>
            <a:r>
              <a:rPr lang="en-GB" baseline="0" dirty="0" smtClean="0"/>
              <a:t>Randomised Trials</a:t>
            </a:r>
          </a:p>
          <a:p>
            <a:pPr marL="228600" indent="-228600">
              <a:buAutoNum type="arabicPeriod"/>
            </a:pPr>
            <a:r>
              <a:rPr lang="en-GB" baseline="0" smtClean="0"/>
              <a:t>Market Release</a:t>
            </a:r>
            <a:endParaRPr lang="en-GB"/>
          </a:p>
        </p:txBody>
      </p:sp>
      <p:sp>
        <p:nvSpPr>
          <p:cNvPr id="4" name="Slide Number Placeholder 3"/>
          <p:cNvSpPr>
            <a:spLocks noGrp="1"/>
          </p:cNvSpPr>
          <p:nvPr>
            <p:ph type="sldNum" sz="quarter" idx="10"/>
          </p:nvPr>
        </p:nvSpPr>
        <p:spPr/>
        <p:txBody>
          <a:bodyPr/>
          <a:lstStyle/>
          <a:p>
            <a:fld id="{F9544E0F-3767-4F69-B9FE-A0107ADC760B}" type="slidenum">
              <a:rPr lang="en-GB" smtClean="0"/>
              <a:t>9</a:t>
            </a:fld>
            <a:endParaRPr lang="en-GB"/>
          </a:p>
        </p:txBody>
      </p:sp>
    </p:spTree>
    <p:extLst>
      <p:ext uri="{BB962C8B-B14F-4D97-AF65-F5344CB8AC3E}">
        <p14:creationId xmlns:p14="http://schemas.microsoft.com/office/powerpoint/2010/main" val="2158456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Creative</a:t>
            </a:r>
            <a:r>
              <a:rPr lang="en-GB" b="1" baseline="0" dirty="0" smtClean="0"/>
              <a:t> Commons </a:t>
            </a:r>
            <a:r>
              <a:rPr lang="en-GB" b="1" dirty="0" smtClean="0"/>
              <a:t>Image Credit: </a:t>
            </a:r>
            <a:r>
              <a:rPr lang="en-GB" b="0" dirty="0" smtClean="0"/>
              <a:t>User:</a:t>
            </a:r>
            <a:r>
              <a:rPr lang="en-GB" b="0" baseline="0" dirty="0" smtClean="0"/>
              <a:t> Duckwailk</a:t>
            </a:r>
            <a:endParaRPr lang="en-GB" b="1" dirty="0" smtClean="0"/>
          </a:p>
          <a:p>
            <a:endParaRPr lang="en-GB" dirty="0"/>
          </a:p>
        </p:txBody>
      </p:sp>
      <p:sp>
        <p:nvSpPr>
          <p:cNvPr id="4" name="Slide Number Placeholder 3"/>
          <p:cNvSpPr>
            <a:spLocks noGrp="1"/>
          </p:cNvSpPr>
          <p:nvPr>
            <p:ph type="sldNum" sz="quarter" idx="10"/>
          </p:nvPr>
        </p:nvSpPr>
        <p:spPr/>
        <p:txBody>
          <a:bodyPr/>
          <a:lstStyle/>
          <a:p>
            <a:fld id="{F9544E0F-3767-4F69-B9FE-A0107ADC760B}" type="slidenum">
              <a:rPr lang="en-GB" smtClean="0"/>
              <a:t>10</a:t>
            </a:fld>
            <a:endParaRPr lang="en-GB"/>
          </a:p>
        </p:txBody>
      </p:sp>
    </p:spTree>
    <p:extLst>
      <p:ext uri="{BB962C8B-B14F-4D97-AF65-F5344CB8AC3E}">
        <p14:creationId xmlns:p14="http://schemas.microsoft.com/office/powerpoint/2010/main" val="94663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E9C9E3-3E9D-4649-BA8E-E48370BFA1E9}" type="datetimeFigureOut">
              <a:rPr lang="en-GB" smtClean="0"/>
              <a:t>16/08/2013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53139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E9C9E3-3E9D-4649-BA8E-E48370BFA1E9}" type="datetimeFigureOut">
              <a:rPr lang="en-GB" smtClean="0"/>
              <a:t>16/08/2013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217861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E9C9E3-3E9D-4649-BA8E-E48370BFA1E9}" type="datetimeFigureOut">
              <a:rPr lang="en-GB" smtClean="0"/>
              <a:t>16/08/2013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187007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E9C9E3-3E9D-4649-BA8E-E48370BFA1E9}" type="datetimeFigureOut">
              <a:rPr lang="en-GB" smtClean="0"/>
              <a:t>16/08/2013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376691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E9C9E3-3E9D-4649-BA8E-E48370BFA1E9}" type="datetimeFigureOut">
              <a:rPr lang="en-GB" smtClean="0"/>
              <a:t>16/08/2013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399430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E9C9E3-3E9D-4649-BA8E-E48370BFA1E9}" type="datetimeFigureOut">
              <a:rPr lang="en-GB" smtClean="0"/>
              <a:t>16/08/2013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56083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E9C9E3-3E9D-4649-BA8E-E48370BFA1E9}" type="datetimeFigureOut">
              <a:rPr lang="en-GB" smtClean="0"/>
              <a:t>16/08/2013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282601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E9C9E3-3E9D-4649-BA8E-E48370BFA1E9}" type="datetimeFigureOut">
              <a:rPr lang="en-GB" smtClean="0"/>
              <a:t>16/08/2013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702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9C9E3-3E9D-4649-BA8E-E48370BFA1E9}" type="datetimeFigureOut">
              <a:rPr lang="en-GB" smtClean="0"/>
              <a:t>16/08/2013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343601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9C9E3-3E9D-4649-BA8E-E48370BFA1E9}" type="datetimeFigureOut">
              <a:rPr lang="en-GB" smtClean="0"/>
              <a:t>16/08/2013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310403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9C9E3-3E9D-4649-BA8E-E48370BFA1E9}" type="datetimeFigureOut">
              <a:rPr lang="en-GB" smtClean="0"/>
              <a:t>16/08/2013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D1A7A5-D690-4E6B-A61D-36F62D45278B}" type="slidenum">
              <a:rPr lang="en-GB" smtClean="0"/>
              <a:t>‹#›</a:t>
            </a:fld>
            <a:endParaRPr lang="en-GB"/>
          </a:p>
        </p:txBody>
      </p:sp>
    </p:spTree>
    <p:extLst>
      <p:ext uri="{BB962C8B-B14F-4D97-AF65-F5344CB8AC3E}">
        <p14:creationId xmlns:p14="http://schemas.microsoft.com/office/powerpoint/2010/main" val="4125330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9C9E3-3E9D-4649-BA8E-E48370BFA1E9}" type="datetimeFigureOut">
              <a:rPr lang="en-GB" smtClean="0"/>
              <a:t>16/08/2013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1A7A5-D690-4E6B-A61D-36F62D45278B}" type="slidenum">
              <a:rPr lang="en-GB" smtClean="0"/>
              <a:t>‹#›</a:t>
            </a:fld>
            <a:endParaRPr lang="en-GB"/>
          </a:p>
        </p:txBody>
      </p:sp>
    </p:spTree>
    <p:extLst>
      <p:ext uri="{BB962C8B-B14F-4D97-AF65-F5344CB8AC3E}">
        <p14:creationId xmlns:p14="http://schemas.microsoft.com/office/powerpoint/2010/main" val="2806754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P5i1HLtLUI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062885"/>
            <a:ext cx="8373122" cy="1723549"/>
          </a:xfrm>
          <a:prstGeom prst="rect">
            <a:avLst/>
          </a:prstGeom>
          <a:solidFill>
            <a:schemeClr val="accent5">
              <a:lumMod val="40000"/>
              <a:lumOff val="60000"/>
            </a:schemeClr>
          </a:solidFill>
        </p:spPr>
        <p:txBody>
          <a:bodyPr wrap="square" rtlCol="0">
            <a:spAutoFit/>
          </a:bodyPr>
          <a:lstStyle/>
          <a:p>
            <a:r>
              <a:rPr lang="en-GB" sz="2800" b="1" i="1" dirty="0" smtClean="0">
                <a:latin typeface="Arial" pitchFamily="34" charset="0"/>
                <a:cs typeface="Arial" pitchFamily="34" charset="0"/>
              </a:rPr>
              <a:t>Learning objectives</a:t>
            </a:r>
          </a:p>
          <a:p>
            <a:pPr marL="342900" indent="-342900">
              <a:buFont typeface="Arial" pitchFamily="34" charset="0"/>
              <a:buChar char="•"/>
            </a:pPr>
            <a:r>
              <a:rPr lang="en-GB" sz="2600" dirty="0" smtClean="0">
                <a:latin typeface="Arial" pitchFamily="34" charset="0"/>
                <a:cs typeface="Arial" pitchFamily="34" charset="0"/>
              </a:rPr>
              <a:t>Know why thalidomide was banned</a:t>
            </a:r>
          </a:p>
          <a:p>
            <a:pPr marL="342900" indent="-342900">
              <a:buFont typeface="Arial" pitchFamily="34" charset="0"/>
              <a:buChar char="•"/>
            </a:pPr>
            <a:r>
              <a:rPr lang="en-GB" sz="2600" dirty="0" smtClean="0">
                <a:latin typeface="Arial" pitchFamily="34" charset="0"/>
                <a:cs typeface="Arial" pitchFamily="34" charset="0"/>
              </a:rPr>
              <a:t>Explain the challenges the thalidomide impaired face</a:t>
            </a:r>
          </a:p>
          <a:p>
            <a:pPr marL="342900" indent="-342900">
              <a:buFont typeface="Arial" pitchFamily="34" charset="0"/>
              <a:buChar char="•"/>
            </a:pPr>
            <a:r>
              <a:rPr lang="en-GB" sz="2600" dirty="0" smtClean="0">
                <a:latin typeface="Arial" pitchFamily="34" charset="0"/>
                <a:cs typeface="Arial" pitchFamily="34" charset="0"/>
              </a:rPr>
              <a:t>Analyse why the tragedy occurred</a:t>
            </a:r>
            <a:endParaRPr lang="en-GB" sz="2600" dirty="0">
              <a:latin typeface="Arial" pitchFamily="34" charset="0"/>
              <a:cs typeface="Arial" pitchFamily="34" charset="0"/>
            </a:endParaRPr>
          </a:p>
        </p:txBody>
      </p:sp>
      <p:sp>
        <p:nvSpPr>
          <p:cNvPr id="7" name="TextBox 6"/>
          <p:cNvSpPr txBox="1"/>
          <p:nvPr/>
        </p:nvSpPr>
        <p:spPr>
          <a:xfrm>
            <a:off x="251520" y="2980761"/>
            <a:ext cx="5256584" cy="3493264"/>
          </a:xfrm>
          <a:prstGeom prst="rect">
            <a:avLst/>
          </a:prstGeom>
          <a:solidFill>
            <a:schemeClr val="accent2">
              <a:lumMod val="20000"/>
              <a:lumOff val="80000"/>
            </a:schemeClr>
          </a:solidFill>
        </p:spPr>
        <p:txBody>
          <a:bodyPr wrap="square" rtlCol="0">
            <a:spAutoFit/>
          </a:bodyPr>
          <a:lstStyle/>
          <a:p>
            <a:pPr>
              <a:spcAft>
                <a:spcPts val="600"/>
              </a:spcAft>
            </a:pPr>
            <a:r>
              <a:rPr lang="en-GB" sz="2800" b="1" dirty="0" smtClean="0">
                <a:latin typeface="Arial" pitchFamily="34" charset="0"/>
                <a:cs typeface="Arial" pitchFamily="34" charset="0"/>
              </a:rPr>
              <a:t>Starter:</a:t>
            </a:r>
          </a:p>
          <a:p>
            <a:pPr marL="457200" indent="-457200">
              <a:spcAft>
                <a:spcPts val="1200"/>
              </a:spcAft>
              <a:buFont typeface="+mj-lt"/>
              <a:buAutoNum type="arabicPeriod"/>
            </a:pPr>
            <a:r>
              <a:rPr lang="en-GB" sz="2800" dirty="0" smtClean="0">
                <a:latin typeface="Arial" pitchFamily="34" charset="0"/>
                <a:cs typeface="Arial" pitchFamily="34" charset="0"/>
              </a:rPr>
              <a:t>What is different about the person in the picture?</a:t>
            </a:r>
          </a:p>
          <a:p>
            <a:pPr marL="457200" indent="-457200">
              <a:spcAft>
                <a:spcPts val="1200"/>
              </a:spcAft>
              <a:buFont typeface="+mj-lt"/>
              <a:buAutoNum type="arabicPeriod"/>
            </a:pPr>
            <a:r>
              <a:rPr lang="en-GB" sz="2800" dirty="0" smtClean="0">
                <a:latin typeface="Arial" pitchFamily="34" charset="0"/>
                <a:cs typeface="Arial" pitchFamily="34" charset="0"/>
              </a:rPr>
              <a:t>What problems might she have in her daily life?</a:t>
            </a:r>
          </a:p>
          <a:p>
            <a:pPr marL="457200" indent="-457200">
              <a:spcAft>
                <a:spcPts val="1200"/>
              </a:spcAft>
              <a:buFont typeface="+mj-lt"/>
              <a:buAutoNum type="arabicPeriod"/>
            </a:pPr>
            <a:r>
              <a:rPr lang="en-GB" sz="2800" dirty="0" smtClean="0">
                <a:latin typeface="Arial" pitchFamily="34" charset="0"/>
                <a:cs typeface="Arial" pitchFamily="34" charset="0"/>
              </a:rPr>
              <a:t>What might cause this condition?</a:t>
            </a:r>
            <a:endParaRPr lang="en-GB" sz="2800"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249" y="2980761"/>
            <a:ext cx="299644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1520" y="237987"/>
            <a:ext cx="6408712" cy="707886"/>
          </a:xfrm>
          <a:prstGeom prst="rect">
            <a:avLst/>
          </a:prstGeom>
          <a:solidFill>
            <a:schemeClr val="accent5">
              <a:lumMod val="60000"/>
              <a:lumOff val="40000"/>
            </a:schemeClr>
          </a:solidFill>
        </p:spPr>
        <p:txBody>
          <a:bodyPr wrap="square" rtlCol="0">
            <a:spAutoFit/>
          </a:bodyPr>
          <a:lstStyle/>
          <a:p>
            <a:r>
              <a:rPr lang="en-GB" sz="4000" b="1" dirty="0" smtClean="0">
                <a:latin typeface="Arial" pitchFamily="34" charset="0"/>
                <a:cs typeface="Arial" pitchFamily="34" charset="0"/>
              </a:rPr>
              <a:t>Thalidomide</a:t>
            </a:r>
            <a:endParaRPr lang="en-GB" sz="4000" b="1" dirty="0">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9410"/>
            <a:ext cx="2160240" cy="1045040"/>
          </a:xfrm>
          <a:prstGeom prst="rect">
            <a:avLst/>
          </a:prstGeom>
        </p:spPr>
      </p:pic>
    </p:spTree>
    <p:extLst>
      <p:ext uri="{BB962C8B-B14F-4D97-AF65-F5344CB8AC3E}">
        <p14:creationId xmlns:p14="http://schemas.microsoft.com/office/powerpoint/2010/main" val="2791495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836712"/>
            <a:ext cx="8568952" cy="2246769"/>
          </a:xfrm>
          <a:prstGeom prst="rect">
            <a:avLst/>
          </a:prstGeom>
          <a:solidFill>
            <a:schemeClr val="tx2">
              <a:lumMod val="20000"/>
              <a:lumOff val="80000"/>
            </a:schemeClr>
          </a:solidFill>
        </p:spPr>
        <p:txBody>
          <a:bodyPr wrap="square" rtlCol="0">
            <a:spAutoFit/>
          </a:bodyPr>
          <a:lstStyle/>
          <a:p>
            <a:r>
              <a:rPr lang="en-GB" sz="2800" dirty="0" smtClean="0">
                <a:latin typeface="Arial" pitchFamily="34" charset="0"/>
                <a:cs typeface="Arial" pitchFamily="34" charset="0"/>
              </a:rPr>
              <a:t>Thalidomide was tested safe in animals, however pregnant animals were not used because scientists did not, then, believe that drugs taken by the mother would have an effect on the unborn foetus. As a result the side effects were not predicted.</a:t>
            </a:r>
          </a:p>
        </p:txBody>
      </p:sp>
      <p:sp>
        <p:nvSpPr>
          <p:cNvPr id="5" name="Title 1"/>
          <p:cNvSpPr>
            <a:spLocks noGrp="1"/>
          </p:cNvSpPr>
          <p:nvPr>
            <p:ph type="title"/>
          </p:nvPr>
        </p:nvSpPr>
        <p:spPr>
          <a:xfrm>
            <a:off x="251520" y="116632"/>
            <a:ext cx="8229600" cy="648072"/>
          </a:xfrm>
          <a:solidFill>
            <a:schemeClr val="accent5">
              <a:lumMod val="60000"/>
              <a:lumOff val="40000"/>
            </a:schemeClr>
          </a:solidFill>
        </p:spPr>
        <p:txBody>
          <a:bodyPr anchor="t">
            <a:noAutofit/>
          </a:bodyPr>
          <a:lstStyle/>
          <a:p>
            <a:pPr algn="l"/>
            <a:r>
              <a:rPr lang="en-GB" sz="2800" b="1" dirty="0">
                <a:latin typeface="Arial" pitchFamily="34" charset="0"/>
                <a:cs typeface="Arial" pitchFamily="34" charset="0"/>
              </a:rPr>
              <a:t>Read the information </a:t>
            </a:r>
            <a:r>
              <a:rPr lang="en-GB" sz="2800" b="1" dirty="0" smtClean="0">
                <a:latin typeface="Arial" pitchFamily="34" charset="0"/>
                <a:cs typeface="Arial" pitchFamily="34" charset="0"/>
              </a:rPr>
              <a:t>and answer the question</a:t>
            </a:r>
            <a:r>
              <a:rPr lang="en-GB" sz="2800" b="1" dirty="0">
                <a:latin typeface="Arial" pitchFamily="34" charset="0"/>
                <a:cs typeface="Arial" pitchFamily="34" charset="0"/>
              </a:rPr>
              <a:t/>
            </a:r>
            <a:br>
              <a:rPr lang="en-GB" sz="2800" b="1" dirty="0">
                <a:latin typeface="Arial" pitchFamily="34" charset="0"/>
                <a:cs typeface="Arial" pitchFamily="34" charset="0"/>
              </a:rPr>
            </a:br>
            <a:endParaRPr lang="en-GB" sz="2800" b="1" dirty="0">
              <a:latin typeface="Arial" pitchFamily="34" charset="0"/>
              <a:cs typeface="Arial" pitchFamily="34" charset="0"/>
            </a:endParaRPr>
          </a:p>
        </p:txBody>
      </p:sp>
      <p:sp>
        <p:nvSpPr>
          <p:cNvPr id="2" name="TextBox 1"/>
          <p:cNvSpPr txBox="1"/>
          <p:nvPr/>
        </p:nvSpPr>
        <p:spPr>
          <a:xfrm>
            <a:off x="251520" y="5301208"/>
            <a:ext cx="8568952" cy="1384995"/>
          </a:xfrm>
          <a:prstGeom prst="rect">
            <a:avLst/>
          </a:prstGeom>
          <a:solidFill>
            <a:schemeClr val="accent2">
              <a:lumMod val="20000"/>
              <a:lumOff val="80000"/>
            </a:schemeClr>
          </a:solidFill>
        </p:spPr>
        <p:txBody>
          <a:bodyPr wrap="square" rtlCol="0">
            <a:spAutoFit/>
          </a:bodyPr>
          <a:lstStyle/>
          <a:p>
            <a:r>
              <a:rPr lang="en-GB" sz="2800" dirty="0">
                <a:latin typeface="Arial" pitchFamily="34" charset="0"/>
                <a:cs typeface="Arial" pitchFamily="34" charset="0"/>
              </a:rPr>
              <a:t>Thalidomide has recently been made available to doctors to treat certain cancers. What precautions do you think doctors should take before prescribing it</a:t>
            </a:r>
            <a:r>
              <a:rPr lang="en-GB" sz="2800" dirty="0" smtClean="0">
                <a:latin typeface="Arial" pitchFamily="34" charset="0"/>
                <a:cs typeface="Arial" pitchFamily="34" charset="0"/>
              </a:rPr>
              <a:t>?</a:t>
            </a:r>
            <a:endParaRPr lang="en-GB" sz="2800" dirty="0">
              <a:latin typeface="Arial" pitchFamily="34" charset="0"/>
              <a:cs typeface="Arial" pitchFamily="34" charset="0"/>
            </a:endParaRPr>
          </a:p>
        </p:txBody>
      </p:sp>
      <p:sp>
        <p:nvSpPr>
          <p:cNvPr id="3" name="Rectangle 2"/>
          <p:cNvSpPr/>
          <p:nvPr/>
        </p:nvSpPr>
        <p:spPr>
          <a:xfrm>
            <a:off x="251520" y="3083587"/>
            <a:ext cx="6685948" cy="2103923"/>
          </a:xfrm>
          <a:prstGeom prst="rect">
            <a:avLst/>
          </a:prstGeom>
          <a:solidFill>
            <a:schemeClr val="tx2">
              <a:lumMod val="20000"/>
              <a:lumOff val="80000"/>
            </a:schemeClr>
          </a:solidFill>
        </p:spPr>
        <p:txBody>
          <a:bodyPr wrap="square">
            <a:noAutofit/>
          </a:bodyPr>
          <a:lstStyle/>
          <a:p>
            <a:r>
              <a:rPr lang="en-GB" sz="2800" dirty="0">
                <a:latin typeface="Arial" pitchFamily="34" charset="0"/>
                <a:cs typeface="Arial" pitchFamily="34" charset="0"/>
              </a:rPr>
              <a:t>Thalidomide does show teratogenicity (causing birth defects) in many animals and the laws on drug testing were rewritten after the tragedy</a:t>
            </a:r>
            <a:r>
              <a:rPr lang="en-GB" sz="2800" dirty="0" smtClean="0">
                <a:latin typeface="Arial" pitchFamily="34" charset="0"/>
                <a:cs typeface="Arial" pitchFamily="34" charset="0"/>
              </a:rPr>
              <a:t>.</a:t>
            </a:r>
          </a:p>
        </p:txBody>
      </p:sp>
      <p:pic>
        <p:nvPicPr>
          <p:cNvPr id="1026" name="Picture 2" descr="http://farm3.staticflickr.com/2738/4171495231_aac73b3c48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472" y="2663277"/>
            <a:ext cx="19050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372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016" y="692696"/>
            <a:ext cx="8666456" cy="2893100"/>
          </a:xfrm>
          <a:prstGeom prst="rect">
            <a:avLst/>
          </a:prstGeom>
          <a:solidFill>
            <a:schemeClr val="tx2">
              <a:lumMod val="20000"/>
              <a:lumOff val="80000"/>
            </a:schemeClr>
          </a:solidFill>
        </p:spPr>
        <p:txBody>
          <a:bodyPr wrap="square" rtlCol="0">
            <a:spAutoFit/>
          </a:bodyPr>
          <a:lstStyle/>
          <a:p>
            <a:r>
              <a:rPr lang="en-GB" sz="2600" dirty="0" smtClean="0">
                <a:latin typeface="Arial" pitchFamily="34" charset="0"/>
                <a:cs typeface="Arial" pitchFamily="34" charset="0"/>
              </a:rPr>
              <a:t>Dr Frances Kelsey  worked at the Food and  Drug Administration in America in the 1960s.  Her first job was to approve thalidomide. Looking at the drug, she was  concerned that there might be side  effects, especially when reports from Europe suggested women were giving birth to children with physical defects.</a:t>
            </a:r>
          </a:p>
          <a:p>
            <a:endParaRPr lang="en-GB" sz="2600" dirty="0">
              <a:latin typeface="Arial" pitchFamily="34" charset="0"/>
              <a:cs typeface="Arial" pitchFamily="34" charset="0"/>
            </a:endParaRPr>
          </a:p>
        </p:txBody>
      </p:sp>
      <p:sp>
        <p:nvSpPr>
          <p:cNvPr id="5" name="TextBox 4"/>
          <p:cNvSpPr txBox="1"/>
          <p:nvPr/>
        </p:nvSpPr>
        <p:spPr>
          <a:xfrm>
            <a:off x="157807" y="116632"/>
            <a:ext cx="8676356" cy="523220"/>
          </a:xfrm>
          <a:prstGeom prst="rect">
            <a:avLst/>
          </a:prstGeom>
          <a:solidFill>
            <a:schemeClr val="accent5">
              <a:lumMod val="60000"/>
              <a:lumOff val="40000"/>
            </a:schemeClr>
          </a:solidFill>
        </p:spPr>
        <p:txBody>
          <a:bodyPr wrap="square" rtlCol="0">
            <a:spAutoFit/>
          </a:bodyPr>
          <a:lstStyle/>
          <a:p>
            <a:r>
              <a:rPr lang="en-GB" sz="2800" b="1" dirty="0" smtClean="0">
                <a:latin typeface="Arial" pitchFamily="34" charset="0"/>
                <a:cs typeface="Arial" pitchFamily="34" charset="0"/>
              </a:rPr>
              <a:t>A </a:t>
            </a:r>
            <a:r>
              <a:rPr lang="en-GB" sz="2800" b="1" dirty="0">
                <a:latin typeface="Arial" pitchFamily="34" charset="0"/>
                <a:cs typeface="Arial" pitchFamily="34" charset="0"/>
              </a:rPr>
              <a:t>N</a:t>
            </a:r>
            <a:r>
              <a:rPr lang="en-GB" sz="2800" b="1" dirty="0" smtClean="0">
                <a:latin typeface="Arial" pitchFamily="34" charset="0"/>
                <a:cs typeface="Arial" pitchFamily="34" charset="0"/>
              </a:rPr>
              <a:t>ational </a:t>
            </a:r>
            <a:r>
              <a:rPr lang="en-GB" sz="2800" b="1" dirty="0">
                <a:latin typeface="Arial" pitchFamily="34" charset="0"/>
                <a:cs typeface="Arial" pitchFamily="34" charset="0"/>
              </a:rPr>
              <a:t>H</a:t>
            </a:r>
            <a:r>
              <a:rPr lang="en-GB" sz="2800" b="1" dirty="0" smtClean="0">
                <a:latin typeface="Arial" pitchFamily="34" charset="0"/>
                <a:cs typeface="Arial" pitchFamily="34" charset="0"/>
              </a:rPr>
              <a:t>ero</a:t>
            </a:r>
            <a:endParaRPr lang="en-GB" sz="2800" b="1" dirty="0">
              <a:latin typeface="Arial" pitchFamily="34" charset="0"/>
              <a:cs typeface="Arial" pitchFamily="34" charset="0"/>
            </a:endParaRPr>
          </a:p>
        </p:txBody>
      </p:sp>
      <p:sp>
        <p:nvSpPr>
          <p:cNvPr id="3" name="TextBox 2"/>
          <p:cNvSpPr txBox="1"/>
          <p:nvPr/>
        </p:nvSpPr>
        <p:spPr>
          <a:xfrm>
            <a:off x="154016" y="3364915"/>
            <a:ext cx="5897324" cy="3293209"/>
          </a:xfrm>
          <a:prstGeom prst="rect">
            <a:avLst/>
          </a:prstGeom>
          <a:solidFill>
            <a:schemeClr val="tx2">
              <a:lumMod val="20000"/>
              <a:lumOff val="80000"/>
            </a:schemeClr>
          </a:solidFill>
        </p:spPr>
        <p:txBody>
          <a:bodyPr wrap="square" rtlCol="0">
            <a:spAutoFit/>
          </a:bodyPr>
          <a:lstStyle/>
          <a:p>
            <a:r>
              <a:rPr lang="en-GB" sz="2600" dirty="0">
                <a:latin typeface="Arial" pitchFamily="34" charset="0"/>
                <a:cs typeface="Arial" pitchFamily="34" charset="0"/>
              </a:rPr>
              <a:t>Despite pressure from pharmaceutical  companies, she refused to approve the new  drug. When the connection between  thalidomide and birth defects was proved, the  drug was banned and America avoided the thalidomide tragedy. Dr Kelsey was heralded as a national hero</a:t>
            </a:r>
            <a:r>
              <a:rPr lang="en-GB" sz="2600" dirty="0" smtClean="0">
                <a:latin typeface="Arial" pitchFamily="34" charset="0"/>
                <a:cs typeface="Arial" pitchFamily="34" charset="0"/>
              </a:rPr>
              <a:t>.</a:t>
            </a:r>
            <a:endParaRPr lang="en-GB" sz="2600" dirty="0">
              <a:latin typeface="Arial" pitchFamily="34" charset="0"/>
              <a:cs typeface="Arial" pitchFamily="34" charset="0"/>
            </a:endParaRPr>
          </a:p>
        </p:txBody>
      </p:sp>
      <p:pic>
        <p:nvPicPr>
          <p:cNvPr id="2050" name="Picture 2" descr="File:Kelsey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840" y="3042265"/>
            <a:ext cx="2782823" cy="361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450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8466" y="6122710"/>
            <a:ext cx="735909" cy="637821"/>
          </a:xfrm>
          <a:prstGeom prst="rect">
            <a:avLst/>
          </a:prstGeom>
        </p:spPr>
      </p:pic>
      <p:sp>
        <p:nvSpPr>
          <p:cNvPr id="8" name="Content Placeholder 2"/>
          <p:cNvSpPr>
            <a:spLocks noGrp="1"/>
          </p:cNvSpPr>
          <p:nvPr>
            <p:ph idx="1"/>
          </p:nvPr>
        </p:nvSpPr>
        <p:spPr>
          <a:xfrm>
            <a:off x="467544" y="1484784"/>
            <a:ext cx="8439852" cy="4248472"/>
          </a:xfrm>
          <a:solidFill>
            <a:schemeClr val="accent2">
              <a:lumMod val="20000"/>
              <a:lumOff val="80000"/>
            </a:schemeClr>
          </a:solidFill>
        </p:spPr>
        <p:txBody>
          <a:bodyPr>
            <a:noAutofit/>
          </a:bodyPr>
          <a:lstStyle/>
          <a:p>
            <a:pPr marL="0" indent="0">
              <a:buNone/>
            </a:pPr>
            <a:r>
              <a:rPr lang="en-GB" sz="2800" dirty="0" smtClean="0">
                <a:latin typeface="Arial" pitchFamily="34" charset="0"/>
                <a:cs typeface="Arial" pitchFamily="34" charset="0"/>
              </a:rPr>
              <a:t>Imagine you work for the Federal Drug Administration like Frances Kelsey. Write a letter to a pharmaceutical company explaining which safety tests or processes you need them to do before you can approve their drug. </a:t>
            </a:r>
          </a:p>
          <a:p>
            <a:pPr marL="0" indent="0">
              <a:buNone/>
            </a:pPr>
            <a:endParaRPr lang="en-GB" sz="2800" dirty="0" smtClean="0">
              <a:latin typeface="Arial" pitchFamily="34" charset="0"/>
              <a:cs typeface="Arial" pitchFamily="34" charset="0"/>
            </a:endParaRPr>
          </a:p>
          <a:p>
            <a:pPr marL="0" indent="0">
              <a:buNone/>
            </a:pPr>
            <a:r>
              <a:rPr lang="en-GB" sz="2800" dirty="0" smtClean="0">
                <a:latin typeface="Arial" pitchFamily="34" charset="0"/>
                <a:cs typeface="Arial" pitchFamily="34" charset="0"/>
              </a:rPr>
              <a:t>Explain why.</a:t>
            </a:r>
          </a:p>
        </p:txBody>
      </p:sp>
      <p:pic>
        <p:nvPicPr>
          <p:cNvPr id="1028" name="Picture 4" descr="File:Power of Words by Antonio Litteri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2668"/>
          <a:stretch/>
        </p:blipFill>
        <p:spPr bwMode="auto">
          <a:xfrm>
            <a:off x="5789093" y="3789040"/>
            <a:ext cx="2731013" cy="122512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67544" y="404664"/>
            <a:ext cx="8229600" cy="850106"/>
          </a:xfrm>
          <a:solidFill>
            <a:schemeClr val="accent5">
              <a:lumMod val="60000"/>
              <a:lumOff val="40000"/>
            </a:schemeClr>
          </a:solidFill>
        </p:spPr>
        <p:txBody>
          <a:bodyPr>
            <a:normAutofit/>
          </a:bodyPr>
          <a:lstStyle/>
          <a:p>
            <a:pPr algn="l"/>
            <a:r>
              <a:rPr lang="en-GB" sz="2800" b="1" dirty="0" smtClean="0">
                <a:latin typeface="Arial" pitchFamily="34" charset="0"/>
                <a:cs typeface="Arial" pitchFamily="34" charset="0"/>
              </a:rPr>
              <a:t>Writing Task</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2292505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242" y="1471145"/>
            <a:ext cx="8291264" cy="4525963"/>
          </a:xfrm>
          <a:solidFill>
            <a:schemeClr val="accent2">
              <a:lumMod val="20000"/>
              <a:lumOff val="80000"/>
            </a:schemeClr>
          </a:solidFill>
        </p:spPr>
        <p:txBody>
          <a:bodyPr>
            <a:normAutofit/>
          </a:bodyPr>
          <a:lstStyle/>
          <a:p>
            <a:pPr marL="514350" indent="-514350">
              <a:buAutoNum type="arabicParenBoth"/>
            </a:pPr>
            <a:r>
              <a:rPr lang="en-GB" sz="2800" dirty="0" smtClean="0">
                <a:latin typeface="Arial" pitchFamily="34" charset="0"/>
                <a:cs typeface="Arial" pitchFamily="34" charset="0"/>
              </a:rPr>
              <a:t>In 15 words or fewer explain why thalidomide was banned.</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pPr marL="514350" indent="-514350">
              <a:buAutoNum type="arabicParenBoth"/>
            </a:pPr>
            <a:r>
              <a:rPr lang="en-GB" sz="2800" dirty="0" smtClean="0">
                <a:latin typeface="Arial" pitchFamily="34" charset="0"/>
                <a:cs typeface="Arial" pitchFamily="34" charset="0"/>
              </a:rPr>
              <a:t>In three sentences explain some of the difficulties that children with birth defects from Thalidomide face</a:t>
            </a:r>
            <a:br>
              <a:rPr lang="en-GB" sz="2800" dirty="0" smtClean="0">
                <a:latin typeface="Arial" pitchFamily="34" charset="0"/>
                <a:cs typeface="Arial" pitchFamily="34" charset="0"/>
              </a:rPr>
            </a:br>
            <a:endParaRPr lang="en-GB" sz="2800" dirty="0" smtClean="0">
              <a:latin typeface="Arial" pitchFamily="34" charset="0"/>
              <a:cs typeface="Arial" pitchFamily="34" charset="0"/>
            </a:endParaRPr>
          </a:p>
          <a:p>
            <a:pPr marL="514350" indent="-514350">
              <a:buAutoNum type="arabicParenBoth"/>
            </a:pPr>
            <a:r>
              <a:rPr lang="en-GB" sz="2800" dirty="0" smtClean="0">
                <a:latin typeface="Arial" pitchFamily="34" charset="0"/>
                <a:cs typeface="Arial" pitchFamily="34" charset="0"/>
              </a:rPr>
              <a:t>In one paragraph analyse why thalidomide </a:t>
            </a:r>
            <a:r>
              <a:rPr lang="en-GB" sz="2800" smtClean="0">
                <a:latin typeface="Arial" pitchFamily="34" charset="0"/>
                <a:cs typeface="Arial" pitchFamily="34" charset="0"/>
              </a:rPr>
              <a:t>was approved </a:t>
            </a:r>
            <a:r>
              <a:rPr lang="en-GB" sz="2800" dirty="0" smtClean="0">
                <a:latin typeface="Arial" pitchFamily="34" charset="0"/>
                <a:cs typeface="Arial" pitchFamily="34" charset="0"/>
              </a:rPr>
              <a:t>in the UK despite being dangerous.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8466" y="6122710"/>
            <a:ext cx="735909" cy="637821"/>
          </a:xfrm>
          <a:prstGeom prst="rect">
            <a:avLst/>
          </a:prstGeom>
        </p:spPr>
      </p:pic>
      <p:sp>
        <p:nvSpPr>
          <p:cNvPr id="6" name="Title 1"/>
          <p:cNvSpPr txBox="1">
            <a:spLocks/>
          </p:cNvSpPr>
          <p:nvPr/>
        </p:nvSpPr>
        <p:spPr>
          <a:xfrm>
            <a:off x="442703" y="404664"/>
            <a:ext cx="8229600" cy="850106"/>
          </a:xfrm>
          <a:prstGeom prst="rect">
            <a:avLst/>
          </a:prstGeom>
          <a:solidFill>
            <a:schemeClr val="accent5">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smtClean="0">
                <a:latin typeface="Arial" pitchFamily="34" charset="0"/>
                <a:cs typeface="Arial" pitchFamily="34" charset="0"/>
              </a:rPr>
              <a:t>Plenary</a:t>
            </a:r>
            <a:endParaRPr lang="en-GB" b="1" dirty="0">
              <a:latin typeface="Arial" pitchFamily="34" charset="0"/>
              <a:cs typeface="Arial" pitchFamily="34" charset="0"/>
            </a:endParaRPr>
          </a:p>
        </p:txBody>
      </p:sp>
    </p:spTree>
    <p:extLst>
      <p:ext uri="{BB962C8B-B14F-4D97-AF65-F5344CB8AC3E}">
        <p14:creationId xmlns:p14="http://schemas.microsoft.com/office/powerpoint/2010/main" val="2401831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2703" y="3068960"/>
            <a:ext cx="8229600" cy="850106"/>
          </a:xfrm>
          <a:prstGeom prst="rect">
            <a:avLst/>
          </a:prstGeom>
          <a:solidFill>
            <a:schemeClr val="accent5">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Arial" pitchFamily="34" charset="0"/>
                <a:cs typeface="Arial" pitchFamily="34" charset="0"/>
              </a:rPr>
              <a:t>Resources</a:t>
            </a:r>
            <a:endParaRPr lang="en-GB" b="1" dirty="0">
              <a:latin typeface="Arial" pitchFamily="34" charset="0"/>
              <a:cs typeface="Arial" pitchFamily="34" charset="0"/>
            </a:endParaRPr>
          </a:p>
        </p:txBody>
      </p:sp>
    </p:spTree>
    <p:extLst>
      <p:ext uri="{BB962C8B-B14F-4D97-AF65-F5344CB8AC3E}">
        <p14:creationId xmlns:p14="http://schemas.microsoft.com/office/powerpoint/2010/main" val="3414372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0"/>
          </a:schemeClr>
        </a:solidFill>
        <a:effectLst/>
      </p:bgPr>
    </p:bg>
    <p:spTree>
      <p:nvGrpSpPr>
        <p:cNvPr id="1" name=""/>
        <p:cNvGrpSpPr/>
        <p:nvPr/>
      </p:nvGrpSpPr>
      <p:grpSpPr>
        <a:xfrm>
          <a:off x="0" y="0"/>
          <a:ext cx="0" cy="0"/>
          <a:chOff x="0" y="0"/>
          <a:chExt cx="0" cy="0"/>
        </a:xfrm>
      </p:grpSpPr>
      <p:pic>
        <p:nvPicPr>
          <p:cNvPr id="2052" name="Picture 2" descr="Description: Pair of artificial arms for a child, Roehampton, England, 1964"/>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9433" r="8459"/>
          <a:stretch/>
        </p:blipFill>
        <p:spPr bwMode="auto">
          <a:xfrm>
            <a:off x="107504" y="1484784"/>
            <a:ext cx="5276558" cy="4824536"/>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 descr="Description: http://www.sciencemuseum.org.uk/hommedia.ashx?id=93734&amp;size=Large"/>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8961" r="9769"/>
          <a:stretch/>
        </p:blipFill>
        <p:spPr bwMode="auto">
          <a:xfrm>
            <a:off x="5940152" y="1140039"/>
            <a:ext cx="3091317" cy="57179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TextBox 13"/>
          <p:cNvSpPr txBox="1"/>
          <p:nvPr/>
        </p:nvSpPr>
        <p:spPr>
          <a:xfrm>
            <a:off x="5762137" y="32043"/>
            <a:ext cx="3381863" cy="1107996"/>
          </a:xfrm>
          <a:prstGeom prst="rect">
            <a:avLst/>
          </a:prstGeom>
          <a:solidFill>
            <a:schemeClr val="bg1"/>
          </a:solidFill>
        </p:spPr>
        <p:txBody>
          <a:bodyPr wrap="square" rtlCol="0">
            <a:spAutoFit/>
          </a:bodyPr>
          <a:lstStyle/>
          <a:p>
            <a:pPr>
              <a:spcAft>
                <a:spcPts val="1200"/>
              </a:spcAft>
            </a:pPr>
            <a:r>
              <a:rPr lang="en-GB" sz="1400" dirty="0" smtClean="0">
                <a:latin typeface="Arial" pitchFamily="34" charset="0"/>
                <a:cs typeface="Arial" pitchFamily="34" charset="0"/>
              </a:rPr>
              <a:t>1. How do you think this device was </a:t>
            </a:r>
            <a:r>
              <a:rPr lang="en-GB" sz="1400" dirty="0" smtClean="0">
                <a:latin typeface="Arial" pitchFamily="34" charset="0"/>
                <a:cs typeface="Arial" pitchFamily="34" charset="0"/>
              </a:rPr>
              <a:t>used</a:t>
            </a:r>
            <a:endParaRPr lang="en-GB" sz="1400" dirty="0" smtClean="0">
              <a:latin typeface="Arial" pitchFamily="34" charset="0"/>
              <a:cs typeface="Arial" pitchFamily="34" charset="0"/>
            </a:endParaRPr>
          </a:p>
          <a:p>
            <a:pPr>
              <a:spcAft>
                <a:spcPts val="1200"/>
              </a:spcAft>
            </a:pPr>
            <a:r>
              <a:rPr lang="en-GB" sz="1400" dirty="0" smtClean="0">
                <a:latin typeface="Arial" pitchFamily="34" charset="0"/>
                <a:cs typeface="Arial" pitchFamily="34" charset="0"/>
              </a:rPr>
              <a:t>2. How would it allow the thalidomide impaired to overcome daily problems?</a:t>
            </a:r>
            <a:endParaRPr lang="en-GB" sz="1400" dirty="0">
              <a:latin typeface="Arial" pitchFamily="34" charset="0"/>
              <a:cs typeface="Arial" pitchFamily="34" charset="0"/>
            </a:endParaRPr>
          </a:p>
        </p:txBody>
      </p:sp>
      <p:sp>
        <p:nvSpPr>
          <p:cNvPr id="15" name="TextBox 14"/>
          <p:cNvSpPr txBox="1"/>
          <p:nvPr/>
        </p:nvSpPr>
        <p:spPr>
          <a:xfrm>
            <a:off x="1054851" y="332656"/>
            <a:ext cx="3381863" cy="1107996"/>
          </a:xfrm>
          <a:prstGeom prst="rect">
            <a:avLst/>
          </a:prstGeom>
          <a:solidFill>
            <a:schemeClr val="bg1"/>
          </a:solidFill>
        </p:spPr>
        <p:txBody>
          <a:bodyPr wrap="square" rtlCol="0">
            <a:spAutoFit/>
          </a:bodyPr>
          <a:lstStyle/>
          <a:p>
            <a:pPr>
              <a:spcAft>
                <a:spcPts val="1200"/>
              </a:spcAft>
            </a:pPr>
            <a:r>
              <a:rPr lang="en-GB" sz="1400" dirty="0" smtClean="0">
                <a:latin typeface="Arial" pitchFamily="34" charset="0"/>
                <a:cs typeface="Arial" pitchFamily="34" charset="0"/>
              </a:rPr>
              <a:t>1. How do you think this device was </a:t>
            </a:r>
            <a:r>
              <a:rPr lang="en-GB" sz="1400" dirty="0" smtClean="0">
                <a:latin typeface="Arial" pitchFamily="34" charset="0"/>
                <a:cs typeface="Arial" pitchFamily="34" charset="0"/>
              </a:rPr>
              <a:t>used</a:t>
            </a:r>
            <a:endParaRPr lang="en-GB" sz="1400" dirty="0" smtClean="0">
              <a:latin typeface="Arial" pitchFamily="34" charset="0"/>
              <a:cs typeface="Arial" pitchFamily="34" charset="0"/>
            </a:endParaRPr>
          </a:p>
          <a:p>
            <a:pPr>
              <a:spcAft>
                <a:spcPts val="1200"/>
              </a:spcAft>
            </a:pPr>
            <a:r>
              <a:rPr lang="en-GB" sz="1400" dirty="0" smtClean="0">
                <a:latin typeface="Arial" pitchFamily="34" charset="0"/>
                <a:cs typeface="Arial" pitchFamily="34" charset="0"/>
              </a:rPr>
              <a:t>2. How would it allow the thalidomide impaired to overcome daily problems?</a:t>
            </a:r>
            <a:endParaRPr lang="en-GB" sz="1400" dirty="0">
              <a:latin typeface="Arial" pitchFamily="34" charset="0"/>
              <a:cs typeface="Arial" pitchFamily="34" charset="0"/>
            </a:endParaRPr>
          </a:p>
        </p:txBody>
      </p:sp>
    </p:spTree>
    <p:extLst>
      <p:ext uri="{BB962C8B-B14F-4D97-AF65-F5344CB8AC3E}">
        <p14:creationId xmlns:p14="http://schemas.microsoft.com/office/powerpoint/2010/main" val="253388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0"/>
          </a:schemeClr>
        </a:solidFill>
        <a:effectLst/>
      </p:bgPr>
    </p:bg>
    <p:spTree>
      <p:nvGrpSpPr>
        <p:cNvPr id="1" name=""/>
        <p:cNvGrpSpPr/>
        <p:nvPr/>
      </p:nvGrpSpPr>
      <p:grpSpPr>
        <a:xfrm>
          <a:off x="0" y="0"/>
          <a:ext cx="0" cy="0"/>
          <a:chOff x="0" y="0"/>
          <a:chExt cx="0" cy="0"/>
        </a:xfrm>
      </p:grpSpPr>
      <p:pic>
        <p:nvPicPr>
          <p:cNvPr id="4" name="Picture 4" descr="Description: Artificial bootees, Roehampton, England, 1965-1975"/>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4624"/>
          <a:stretch/>
        </p:blipFill>
        <p:spPr bwMode="auto">
          <a:xfrm>
            <a:off x="23550" y="1556792"/>
            <a:ext cx="5327350" cy="41764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escription: http://www.sciencemuseum.org.uk/hommedia.ashx?id=7999&amp;size=Large"/>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9522" r="9816"/>
          <a:stretch/>
        </p:blipFill>
        <p:spPr bwMode="auto">
          <a:xfrm>
            <a:off x="5822274" y="1229222"/>
            <a:ext cx="3315801" cy="5628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4851" y="332656"/>
            <a:ext cx="3381863" cy="1107996"/>
          </a:xfrm>
          <a:prstGeom prst="rect">
            <a:avLst/>
          </a:prstGeom>
          <a:solidFill>
            <a:schemeClr val="bg1"/>
          </a:solidFill>
        </p:spPr>
        <p:txBody>
          <a:bodyPr wrap="square" rtlCol="0">
            <a:spAutoFit/>
          </a:bodyPr>
          <a:lstStyle/>
          <a:p>
            <a:pPr>
              <a:spcAft>
                <a:spcPts val="1200"/>
              </a:spcAft>
            </a:pPr>
            <a:r>
              <a:rPr lang="en-GB" sz="1400" dirty="0" smtClean="0">
                <a:latin typeface="Arial" pitchFamily="34" charset="0"/>
                <a:cs typeface="Arial" pitchFamily="34" charset="0"/>
              </a:rPr>
              <a:t>1. How do you think this device was </a:t>
            </a:r>
            <a:r>
              <a:rPr lang="en-GB" sz="1400" dirty="0" smtClean="0">
                <a:latin typeface="Arial" pitchFamily="34" charset="0"/>
                <a:cs typeface="Arial" pitchFamily="34" charset="0"/>
              </a:rPr>
              <a:t>used</a:t>
            </a:r>
            <a:endParaRPr lang="en-GB" sz="1400" dirty="0" smtClean="0">
              <a:latin typeface="Arial" pitchFamily="34" charset="0"/>
              <a:cs typeface="Arial" pitchFamily="34" charset="0"/>
            </a:endParaRPr>
          </a:p>
          <a:p>
            <a:pPr>
              <a:spcAft>
                <a:spcPts val="1200"/>
              </a:spcAft>
            </a:pPr>
            <a:r>
              <a:rPr lang="en-GB" sz="1400" dirty="0" smtClean="0">
                <a:latin typeface="Arial" pitchFamily="34" charset="0"/>
                <a:cs typeface="Arial" pitchFamily="34" charset="0"/>
              </a:rPr>
              <a:t>2. How would it allow the thalidomide impaired to overcome daily problems?</a:t>
            </a:r>
            <a:endParaRPr lang="en-GB" sz="1400" dirty="0">
              <a:latin typeface="Arial" pitchFamily="34" charset="0"/>
              <a:cs typeface="Arial" pitchFamily="34" charset="0"/>
            </a:endParaRPr>
          </a:p>
        </p:txBody>
      </p:sp>
      <p:sp>
        <p:nvSpPr>
          <p:cNvPr id="7" name="TextBox 6"/>
          <p:cNvSpPr txBox="1"/>
          <p:nvPr/>
        </p:nvSpPr>
        <p:spPr>
          <a:xfrm>
            <a:off x="5789242" y="121226"/>
            <a:ext cx="3381863" cy="1107996"/>
          </a:xfrm>
          <a:prstGeom prst="rect">
            <a:avLst/>
          </a:prstGeom>
          <a:solidFill>
            <a:schemeClr val="bg1"/>
          </a:solidFill>
        </p:spPr>
        <p:txBody>
          <a:bodyPr wrap="square" rtlCol="0">
            <a:spAutoFit/>
          </a:bodyPr>
          <a:lstStyle/>
          <a:p>
            <a:pPr>
              <a:spcAft>
                <a:spcPts val="1200"/>
              </a:spcAft>
            </a:pPr>
            <a:r>
              <a:rPr lang="en-GB" sz="1400" dirty="0" smtClean="0">
                <a:latin typeface="Arial" pitchFamily="34" charset="0"/>
                <a:cs typeface="Arial" pitchFamily="34" charset="0"/>
              </a:rPr>
              <a:t>1. How do you think this device was </a:t>
            </a:r>
            <a:r>
              <a:rPr lang="en-GB" sz="1400" dirty="0" smtClean="0">
                <a:latin typeface="Arial" pitchFamily="34" charset="0"/>
                <a:cs typeface="Arial" pitchFamily="34" charset="0"/>
              </a:rPr>
              <a:t>used</a:t>
            </a:r>
            <a:endParaRPr lang="en-GB" sz="1400" dirty="0" smtClean="0">
              <a:latin typeface="Arial" pitchFamily="34" charset="0"/>
              <a:cs typeface="Arial" pitchFamily="34" charset="0"/>
            </a:endParaRPr>
          </a:p>
          <a:p>
            <a:pPr>
              <a:spcAft>
                <a:spcPts val="1200"/>
              </a:spcAft>
            </a:pPr>
            <a:r>
              <a:rPr lang="en-GB" sz="1400" dirty="0" smtClean="0">
                <a:latin typeface="Arial" pitchFamily="34" charset="0"/>
                <a:cs typeface="Arial" pitchFamily="34" charset="0"/>
              </a:rPr>
              <a:t>2. How would it allow the thalidomide impaired to overcome daily problems?</a:t>
            </a:r>
            <a:endParaRPr lang="en-GB" sz="1400" dirty="0">
              <a:latin typeface="Arial" pitchFamily="34" charset="0"/>
              <a:cs typeface="Arial" pitchFamily="34" charset="0"/>
            </a:endParaRPr>
          </a:p>
        </p:txBody>
      </p:sp>
    </p:spTree>
    <p:extLst>
      <p:ext uri="{BB962C8B-B14F-4D97-AF65-F5344CB8AC3E}">
        <p14:creationId xmlns:p14="http://schemas.microsoft.com/office/powerpoint/2010/main" val="1355501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0"/>
          </a:schemeClr>
        </a:solidFill>
        <a:effectLst/>
      </p:bgPr>
    </p:bg>
    <p:spTree>
      <p:nvGrpSpPr>
        <p:cNvPr id="1" name=""/>
        <p:cNvGrpSpPr/>
        <p:nvPr/>
      </p:nvGrpSpPr>
      <p:grpSpPr>
        <a:xfrm>
          <a:off x="0" y="0"/>
          <a:ext cx="0" cy="0"/>
          <a:chOff x="0" y="0"/>
          <a:chExt cx="0" cy="0"/>
        </a:xfrm>
      </p:grpSpPr>
      <p:sp>
        <p:nvSpPr>
          <p:cNvPr id="2" name="Rectangle 1"/>
          <p:cNvSpPr/>
          <p:nvPr/>
        </p:nvSpPr>
        <p:spPr>
          <a:xfrm>
            <a:off x="6156176" y="1196752"/>
            <a:ext cx="2808312" cy="2520280"/>
          </a:xfrm>
          <a:prstGeom prst="rect">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smtClean="0">
              <a:solidFill>
                <a:schemeClr val="tx1"/>
              </a:solidFill>
            </a:endParaRPr>
          </a:p>
          <a:p>
            <a:pPr algn="ctr"/>
            <a:endParaRPr lang="en-GB" dirty="0">
              <a:solidFill>
                <a:schemeClr val="tx1"/>
              </a:solidFill>
            </a:endParaRPr>
          </a:p>
          <a:p>
            <a:pPr algn="ctr"/>
            <a:r>
              <a:rPr lang="en-GB" sz="2300" dirty="0" smtClean="0">
                <a:solidFill>
                  <a:schemeClr val="tx1"/>
                </a:solidFill>
                <a:latin typeface="Arial" pitchFamily="34" charset="0"/>
                <a:cs typeface="Arial" pitchFamily="34" charset="0"/>
              </a:rPr>
              <a:t>Drugs </a:t>
            </a:r>
            <a:r>
              <a:rPr lang="en-GB" sz="2300" dirty="0">
                <a:solidFill>
                  <a:schemeClr val="tx1"/>
                </a:solidFill>
                <a:latin typeface="Arial" pitchFamily="34" charset="0"/>
                <a:cs typeface="Arial" pitchFamily="34" charset="0"/>
              </a:rPr>
              <a:t>are tested in test tubes and using computers to </a:t>
            </a:r>
            <a:r>
              <a:rPr lang="en-GB" sz="2300" dirty="0" smtClean="0">
                <a:solidFill>
                  <a:schemeClr val="tx1"/>
                </a:solidFill>
                <a:latin typeface="Arial" pitchFamily="34" charset="0"/>
                <a:cs typeface="Arial" pitchFamily="34" charset="0"/>
              </a:rPr>
              <a:t>try to assess if they may be dangerous to humans.</a:t>
            </a:r>
            <a:endParaRPr lang="en-GB" sz="2300" dirty="0">
              <a:solidFill>
                <a:schemeClr val="tx1"/>
              </a:solidFill>
              <a:latin typeface="Arial" pitchFamily="34" charset="0"/>
              <a:cs typeface="Arial" pitchFamily="34" charset="0"/>
            </a:endParaRPr>
          </a:p>
          <a:p>
            <a:r>
              <a:rPr lang="en-GB" dirty="0"/>
              <a:t> </a:t>
            </a:r>
          </a:p>
          <a:p>
            <a:pPr algn="ctr"/>
            <a:endParaRPr lang="en-GB"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3" name="Rectangle 2"/>
          <p:cNvSpPr/>
          <p:nvPr/>
        </p:nvSpPr>
        <p:spPr>
          <a:xfrm>
            <a:off x="6156176" y="3870785"/>
            <a:ext cx="2808312" cy="2520280"/>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in two animal species to check that they are not toxic and to find the best dosage</a:t>
            </a:r>
            <a:endParaRPr lang="en-GB" sz="2300" dirty="0">
              <a:solidFill>
                <a:schemeClr val="tx1"/>
              </a:solidFill>
              <a:latin typeface="Arial" pitchFamily="34" charset="0"/>
              <a:cs typeface="Arial" pitchFamily="34" charset="0"/>
            </a:endParaRPr>
          </a:p>
        </p:txBody>
      </p:sp>
      <p:sp>
        <p:nvSpPr>
          <p:cNvPr id="4" name="Rectangle 3"/>
          <p:cNvSpPr/>
          <p:nvPr/>
        </p:nvSpPr>
        <p:spPr>
          <a:xfrm>
            <a:off x="251520" y="3869432"/>
            <a:ext cx="2808312" cy="2520280"/>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on a few healthy young men to ensure they are safe and to check for side effects.</a:t>
            </a:r>
            <a:endParaRPr lang="en-GB" sz="2300" dirty="0">
              <a:solidFill>
                <a:schemeClr val="tx1"/>
              </a:solidFill>
              <a:latin typeface="Arial" pitchFamily="34" charset="0"/>
              <a:cs typeface="Arial" pitchFamily="34" charset="0"/>
            </a:endParaRPr>
          </a:p>
        </p:txBody>
      </p:sp>
      <p:sp>
        <p:nvSpPr>
          <p:cNvPr id="5" name="Rectangle 4"/>
          <p:cNvSpPr/>
          <p:nvPr/>
        </p:nvSpPr>
        <p:spPr>
          <a:xfrm>
            <a:off x="3203848" y="1189218"/>
            <a:ext cx="2808312" cy="2520280"/>
          </a:xfrm>
          <a:prstGeom prst="rect">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on patients to check that the drug works to treat the disease in people.</a:t>
            </a:r>
            <a:endParaRPr lang="en-GB" sz="2300" dirty="0">
              <a:solidFill>
                <a:schemeClr val="tx1"/>
              </a:solidFill>
              <a:latin typeface="Arial" pitchFamily="34" charset="0"/>
              <a:cs typeface="Arial" pitchFamily="34" charset="0"/>
            </a:endParaRPr>
          </a:p>
        </p:txBody>
      </p:sp>
      <p:sp>
        <p:nvSpPr>
          <p:cNvPr id="6" name="Rectangle 5"/>
          <p:cNvSpPr/>
          <p:nvPr/>
        </p:nvSpPr>
        <p:spPr>
          <a:xfrm>
            <a:off x="251520" y="1189218"/>
            <a:ext cx="2808312" cy="2520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on large numbers of patients. Half are given the new drug, half receive a placebo. </a:t>
            </a:r>
            <a:endParaRPr lang="en-GB" sz="2300" dirty="0">
              <a:solidFill>
                <a:schemeClr val="tx1"/>
              </a:solidFill>
              <a:latin typeface="Arial" pitchFamily="34" charset="0"/>
              <a:cs typeface="Arial" pitchFamily="34" charset="0"/>
            </a:endParaRPr>
          </a:p>
        </p:txBody>
      </p:sp>
      <p:sp>
        <p:nvSpPr>
          <p:cNvPr id="7" name="Rectangle 6"/>
          <p:cNvSpPr/>
          <p:nvPr/>
        </p:nvSpPr>
        <p:spPr>
          <a:xfrm>
            <a:off x="3203848" y="3867619"/>
            <a:ext cx="2808312" cy="2520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receive a license so doctors can prescribe them to patients</a:t>
            </a:r>
            <a:endParaRPr lang="en-GB" sz="2300" dirty="0">
              <a:solidFill>
                <a:schemeClr val="tx1"/>
              </a:solidFill>
              <a:latin typeface="Arial" pitchFamily="34" charset="0"/>
              <a:cs typeface="Arial" pitchFamily="34" charset="0"/>
            </a:endParaRPr>
          </a:p>
        </p:txBody>
      </p:sp>
      <p:sp>
        <p:nvSpPr>
          <p:cNvPr id="9" name="TextBox 8"/>
          <p:cNvSpPr txBox="1"/>
          <p:nvPr/>
        </p:nvSpPr>
        <p:spPr>
          <a:xfrm>
            <a:off x="270603" y="366687"/>
            <a:ext cx="8832867" cy="523220"/>
          </a:xfrm>
          <a:prstGeom prst="rect">
            <a:avLst/>
          </a:prstGeom>
          <a:solidFill>
            <a:schemeClr val="bg1">
              <a:lumMod val="95000"/>
            </a:schemeClr>
          </a:solidFill>
        </p:spPr>
        <p:txBody>
          <a:bodyPr wrap="none" rtlCol="0">
            <a:spAutoFit/>
          </a:bodyPr>
          <a:lstStyle/>
          <a:p>
            <a:r>
              <a:rPr lang="en-GB" sz="2800" b="1" dirty="0" smtClean="0">
                <a:latin typeface="Arial" pitchFamily="34" charset="0"/>
                <a:cs typeface="Arial" pitchFamily="34" charset="0"/>
              </a:rPr>
              <a:t>Put the drug development stages in the right order</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2084422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0"/>
          </a:schemeClr>
        </a:solidFill>
        <a:effectLst/>
      </p:bgPr>
    </p:bg>
    <p:spTree>
      <p:nvGrpSpPr>
        <p:cNvPr id="1" name=""/>
        <p:cNvGrpSpPr/>
        <p:nvPr/>
      </p:nvGrpSpPr>
      <p:grpSpPr>
        <a:xfrm>
          <a:off x="0" y="0"/>
          <a:ext cx="0" cy="0"/>
          <a:chOff x="0" y="0"/>
          <a:chExt cx="0" cy="0"/>
        </a:xfrm>
      </p:grpSpPr>
      <p:sp>
        <p:nvSpPr>
          <p:cNvPr id="22" name="Rectangle 21"/>
          <p:cNvSpPr/>
          <p:nvPr/>
        </p:nvSpPr>
        <p:spPr>
          <a:xfrm>
            <a:off x="6140552" y="3869432"/>
            <a:ext cx="2808312" cy="2520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receive a license so doctors can prescribe them to patients</a:t>
            </a:r>
            <a:endParaRPr lang="en-GB" sz="2300" dirty="0">
              <a:solidFill>
                <a:schemeClr val="tx1"/>
              </a:solidFill>
              <a:latin typeface="Arial" pitchFamily="34" charset="0"/>
              <a:cs typeface="Arial" pitchFamily="34" charset="0"/>
            </a:endParaRPr>
          </a:p>
        </p:txBody>
      </p:sp>
      <p:sp>
        <p:nvSpPr>
          <p:cNvPr id="21" name="Rectangle 20"/>
          <p:cNvSpPr/>
          <p:nvPr/>
        </p:nvSpPr>
        <p:spPr>
          <a:xfrm>
            <a:off x="229170" y="3869432"/>
            <a:ext cx="2808312" cy="2520280"/>
          </a:xfrm>
          <a:prstGeom prst="rect">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on patients to check that the drug works to treat the disease in people.</a:t>
            </a:r>
            <a:endParaRPr lang="en-GB" sz="2300" dirty="0">
              <a:solidFill>
                <a:schemeClr val="tx1"/>
              </a:solidFill>
              <a:latin typeface="Arial" pitchFamily="34" charset="0"/>
              <a:cs typeface="Arial" pitchFamily="34" charset="0"/>
            </a:endParaRPr>
          </a:p>
        </p:txBody>
      </p:sp>
      <p:sp>
        <p:nvSpPr>
          <p:cNvPr id="20" name="Rectangle 19"/>
          <p:cNvSpPr/>
          <p:nvPr/>
        </p:nvSpPr>
        <p:spPr>
          <a:xfrm>
            <a:off x="6156176" y="1195392"/>
            <a:ext cx="2808312" cy="2520280"/>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on a few healthy young men to ensure they are safe and to check for side effects.</a:t>
            </a:r>
            <a:endParaRPr lang="en-GB" sz="2300" dirty="0">
              <a:solidFill>
                <a:schemeClr val="tx1"/>
              </a:solidFill>
              <a:latin typeface="Arial" pitchFamily="34" charset="0"/>
              <a:cs typeface="Arial" pitchFamily="34" charset="0"/>
            </a:endParaRPr>
          </a:p>
        </p:txBody>
      </p:sp>
      <p:sp>
        <p:nvSpPr>
          <p:cNvPr id="19" name="Rectangle 18"/>
          <p:cNvSpPr/>
          <p:nvPr/>
        </p:nvSpPr>
        <p:spPr>
          <a:xfrm>
            <a:off x="251520" y="1195392"/>
            <a:ext cx="2808312" cy="2520280"/>
          </a:xfrm>
          <a:prstGeom prst="rect">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smtClean="0">
              <a:solidFill>
                <a:schemeClr val="tx1"/>
              </a:solidFill>
            </a:endParaRPr>
          </a:p>
          <a:p>
            <a:pPr algn="ctr"/>
            <a:endParaRPr lang="en-GB" dirty="0">
              <a:solidFill>
                <a:schemeClr val="tx1"/>
              </a:solidFill>
            </a:endParaRPr>
          </a:p>
          <a:p>
            <a:pPr algn="ctr"/>
            <a:r>
              <a:rPr lang="en-GB" sz="2300" dirty="0" smtClean="0">
                <a:solidFill>
                  <a:schemeClr val="tx1"/>
                </a:solidFill>
                <a:latin typeface="Arial" pitchFamily="34" charset="0"/>
                <a:cs typeface="Arial" pitchFamily="34" charset="0"/>
              </a:rPr>
              <a:t>Drugs </a:t>
            </a:r>
            <a:r>
              <a:rPr lang="en-GB" sz="2300" dirty="0">
                <a:solidFill>
                  <a:schemeClr val="tx1"/>
                </a:solidFill>
                <a:latin typeface="Arial" pitchFamily="34" charset="0"/>
                <a:cs typeface="Arial" pitchFamily="34" charset="0"/>
              </a:rPr>
              <a:t>are tested in test tubes and using computers to </a:t>
            </a:r>
            <a:r>
              <a:rPr lang="en-GB" sz="2300" dirty="0" smtClean="0">
                <a:solidFill>
                  <a:schemeClr val="tx1"/>
                </a:solidFill>
                <a:latin typeface="Arial" pitchFamily="34" charset="0"/>
                <a:cs typeface="Arial" pitchFamily="34" charset="0"/>
              </a:rPr>
              <a:t>try to assess if they may be dangerous to humans.</a:t>
            </a:r>
            <a:endParaRPr lang="en-GB" sz="2300" dirty="0">
              <a:solidFill>
                <a:schemeClr val="tx1"/>
              </a:solidFill>
              <a:latin typeface="Arial" pitchFamily="34" charset="0"/>
              <a:cs typeface="Arial" pitchFamily="34" charset="0"/>
            </a:endParaRPr>
          </a:p>
          <a:p>
            <a:r>
              <a:rPr lang="en-GB" dirty="0"/>
              <a:t> </a:t>
            </a:r>
          </a:p>
          <a:p>
            <a:pPr algn="ctr"/>
            <a:endParaRPr lang="en-GB"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8" name="Rectangle 17"/>
          <p:cNvSpPr/>
          <p:nvPr/>
        </p:nvSpPr>
        <p:spPr>
          <a:xfrm>
            <a:off x="3226327" y="1195392"/>
            <a:ext cx="2808312" cy="2520280"/>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in two animal species to check that they are not toxic and to find the best dosage</a:t>
            </a:r>
            <a:endParaRPr lang="en-GB" sz="2300" dirty="0">
              <a:solidFill>
                <a:schemeClr val="tx1"/>
              </a:solidFill>
              <a:latin typeface="Arial" pitchFamily="34" charset="0"/>
              <a:cs typeface="Arial" pitchFamily="34" charset="0"/>
            </a:endParaRPr>
          </a:p>
        </p:txBody>
      </p:sp>
      <p:sp>
        <p:nvSpPr>
          <p:cNvPr id="17" name="Rectangle 16"/>
          <p:cNvSpPr/>
          <p:nvPr/>
        </p:nvSpPr>
        <p:spPr>
          <a:xfrm>
            <a:off x="3226327" y="3869432"/>
            <a:ext cx="2808312" cy="2520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on large numbers of patients. Half are given the new drug, half receive a placebo. </a:t>
            </a:r>
            <a:endParaRPr lang="en-GB" sz="2300" dirty="0">
              <a:solidFill>
                <a:schemeClr val="tx1"/>
              </a:solidFill>
              <a:latin typeface="Arial" pitchFamily="34" charset="0"/>
              <a:cs typeface="Arial" pitchFamily="34" charset="0"/>
            </a:endParaRPr>
          </a:p>
        </p:txBody>
      </p:sp>
      <p:sp>
        <p:nvSpPr>
          <p:cNvPr id="9" name="TextBox 8"/>
          <p:cNvSpPr txBox="1"/>
          <p:nvPr/>
        </p:nvSpPr>
        <p:spPr>
          <a:xfrm>
            <a:off x="251520" y="1195392"/>
            <a:ext cx="301686" cy="369332"/>
          </a:xfrm>
          <a:prstGeom prst="rect">
            <a:avLst/>
          </a:prstGeom>
          <a:noFill/>
        </p:spPr>
        <p:txBody>
          <a:bodyPr wrap="none" rtlCol="0">
            <a:spAutoFit/>
          </a:bodyPr>
          <a:lstStyle/>
          <a:p>
            <a:r>
              <a:rPr lang="en-GB" dirty="0" smtClean="0"/>
              <a:t>1</a:t>
            </a:r>
            <a:endParaRPr lang="en-GB" dirty="0"/>
          </a:p>
        </p:txBody>
      </p:sp>
      <p:sp>
        <p:nvSpPr>
          <p:cNvPr id="10" name="TextBox 9"/>
          <p:cNvSpPr txBox="1"/>
          <p:nvPr/>
        </p:nvSpPr>
        <p:spPr>
          <a:xfrm>
            <a:off x="3229727" y="3826486"/>
            <a:ext cx="301686" cy="369332"/>
          </a:xfrm>
          <a:prstGeom prst="rect">
            <a:avLst/>
          </a:prstGeom>
          <a:noFill/>
        </p:spPr>
        <p:txBody>
          <a:bodyPr wrap="none" rtlCol="0">
            <a:spAutoFit/>
          </a:bodyPr>
          <a:lstStyle/>
          <a:p>
            <a:r>
              <a:rPr lang="en-GB" dirty="0" smtClean="0"/>
              <a:t>5</a:t>
            </a:r>
            <a:endParaRPr lang="en-GB" dirty="0"/>
          </a:p>
        </p:txBody>
      </p:sp>
      <p:sp>
        <p:nvSpPr>
          <p:cNvPr id="11" name="TextBox 10"/>
          <p:cNvSpPr txBox="1"/>
          <p:nvPr/>
        </p:nvSpPr>
        <p:spPr>
          <a:xfrm>
            <a:off x="6156176" y="3875520"/>
            <a:ext cx="301686" cy="369332"/>
          </a:xfrm>
          <a:prstGeom prst="rect">
            <a:avLst/>
          </a:prstGeom>
          <a:noFill/>
        </p:spPr>
        <p:txBody>
          <a:bodyPr wrap="none" rtlCol="0">
            <a:spAutoFit/>
          </a:bodyPr>
          <a:lstStyle/>
          <a:p>
            <a:r>
              <a:rPr lang="en-GB" dirty="0" smtClean="0"/>
              <a:t>6</a:t>
            </a:r>
            <a:endParaRPr lang="en-GB" dirty="0"/>
          </a:p>
        </p:txBody>
      </p:sp>
      <p:sp>
        <p:nvSpPr>
          <p:cNvPr id="12" name="TextBox 11"/>
          <p:cNvSpPr txBox="1"/>
          <p:nvPr/>
        </p:nvSpPr>
        <p:spPr>
          <a:xfrm>
            <a:off x="6156176" y="1141588"/>
            <a:ext cx="301686" cy="369332"/>
          </a:xfrm>
          <a:prstGeom prst="rect">
            <a:avLst/>
          </a:prstGeom>
          <a:noFill/>
        </p:spPr>
        <p:txBody>
          <a:bodyPr wrap="none" rtlCol="0">
            <a:spAutoFit/>
          </a:bodyPr>
          <a:lstStyle/>
          <a:p>
            <a:r>
              <a:rPr lang="en-GB" dirty="0" smtClean="0"/>
              <a:t>3</a:t>
            </a:r>
            <a:endParaRPr lang="en-GB" dirty="0"/>
          </a:p>
        </p:txBody>
      </p:sp>
      <p:sp>
        <p:nvSpPr>
          <p:cNvPr id="13" name="TextBox 12"/>
          <p:cNvSpPr txBox="1"/>
          <p:nvPr/>
        </p:nvSpPr>
        <p:spPr>
          <a:xfrm>
            <a:off x="251520" y="3875520"/>
            <a:ext cx="301686" cy="369332"/>
          </a:xfrm>
          <a:prstGeom prst="rect">
            <a:avLst/>
          </a:prstGeom>
          <a:noFill/>
        </p:spPr>
        <p:txBody>
          <a:bodyPr wrap="none" rtlCol="0">
            <a:spAutoFit/>
          </a:bodyPr>
          <a:lstStyle/>
          <a:p>
            <a:r>
              <a:rPr lang="en-GB" dirty="0" smtClean="0"/>
              <a:t>4</a:t>
            </a:r>
            <a:endParaRPr lang="en-GB" dirty="0"/>
          </a:p>
        </p:txBody>
      </p:sp>
      <p:sp>
        <p:nvSpPr>
          <p:cNvPr id="14" name="TextBox 13"/>
          <p:cNvSpPr txBox="1"/>
          <p:nvPr/>
        </p:nvSpPr>
        <p:spPr>
          <a:xfrm>
            <a:off x="3226327" y="1153204"/>
            <a:ext cx="301686" cy="369332"/>
          </a:xfrm>
          <a:prstGeom prst="rect">
            <a:avLst/>
          </a:prstGeom>
          <a:noFill/>
        </p:spPr>
        <p:txBody>
          <a:bodyPr wrap="none" rtlCol="0">
            <a:spAutoFit/>
          </a:bodyPr>
          <a:lstStyle/>
          <a:p>
            <a:r>
              <a:rPr lang="en-GB" dirty="0" smtClean="0"/>
              <a:t>2</a:t>
            </a:r>
            <a:endParaRPr lang="en-GB" dirty="0"/>
          </a:p>
        </p:txBody>
      </p:sp>
      <p:sp>
        <p:nvSpPr>
          <p:cNvPr id="15" name="TextBox 14"/>
          <p:cNvSpPr txBox="1"/>
          <p:nvPr/>
        </p:nvSpPr>
        <p:spPr>
          <a:xfrm>
            <a:off x="267144" y="404664"/>
            <a:ext cx="8697344" cy="523220"/>
          </a:xfrm>
          <a:prstGeom prst="rect">
            <a:avLst/>
          </a:prstGeom>
          <a:solidFill>
            <a:schemeClr val="bg1"/>
          </a:solidFill>
        </p:spPr>
        <p:txBody>
          <a:bodyPr wrap="square" rtlCol="0">
            <a:spAutoFit/>
          </a:bodyPr>
          <a:lstStyle/>
          <a:p>
            <a:r>
              <a:rPr lang="en-GB" sz="2800" b="1" dirty="0" smtClean="0">
                <a:latin typeface="Arial" pitchFamily="34" charset="0"/>
                <a:cs typeface="Arial" pitchFamily="34" charset="0"/>
              </a:rPr>
              <a:t>Answers</a:t>
            </a:r>
            <a:endParaRPr lang="en-GB" sz="3200" b="1" dirty="0">
              <a:latin typeface="Arial" pitchFamily="34" charset="0"/>
              <a:cs typeface="Arial" pitchFamily="34" charset="0"/>
            </a:endParaRPr>
          </a:p>
        </p:txBody>
      </p:sp>
    </p:spTree>
    <p:extLst>
      <p:ext uri="{BB962C8B-B14F-4D97-AF65-F5344CB8AC3E}">
        <p14:creationId xmlns:p14="http://schemas.microsoft.com/office/powerpoint/2010/main" val="996117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833" y="1463497"/>
            <a:ext cx="8568952" cy="2908489"/>
          </a:xfrm>
          <a:prstGeom prst="rect">
            <a:avLst/>
          </a:prstGeom>
          <a:solidFill>
            <a:schemeClr val="tx2">
              <a:lumMod val="20000"/>
              <a:lumOff val="80000"/>
            </a:schemeClr>
          </a:solidFill>
        </p:spPr>
        <p:txBody>
          <a:bodyPr wrap="square" rtlCol="0">
            <a:spAutoFit/>
          </a:bodyPr>
          <a:lstStyle/>
          <a:p>
            <a:pPr marL="514350" indent="-514350">
              <a:spcAft>
                <a:spcPts val="600"/>
              </a:spcAft>
              <a:buAutoNum type="arabicPeriod"/>
            </a:pPr>
            <a:r>
              <a:rPr lang="en-GB" sz="2800" dirty="0" smtClean="0">
                <a:latin typeface="Arial" pitchFamily="34" charset="0"/>
                <a:cs typeface="Arial" pitchFamily="34" charset="0"/>
              </a:rPr>
              <a:t>What is thalidomide?</a:t>
            </a:r>
            <a:endParaRPr lang="en-GB" sz="2800" dirty="0">
              <a:latin typeface="Arial" pitchFamily="34" charset="0"/>
              <a:cs typeface="Arial" pitchFamily="34" charset="0"/>
            </a:endParaRPr>
          </a:p>
          <a:p>
            <a:pPr marL="514350" indent="-514350">
              <a:spcAft>
                <a:spcPts val="600"/>
              </a:spcAft>
              <a:buAutoNum type="arabicPeriod"/>
            </a:pPr>
            <a:r>
              <a:rPr lang="en-GB" sz="2800" dirty="0" smtClean="0">
                <a:latin typeface="Arial" pitchFamily="34" charset="0"/>
                <a:cs typeface="Arial" pitchFamily="34" charset="0"/>
              </a:rPr>
              <a:t>When was it used (what point in history)?</a:t>
            </a:r>
            <a:endParaRPr lang="en-GB" sz="2800" dirty="0">
              <a:latin typeface="Arial" pitchFamily="34" charset="0"/>
              <a:cs typeface="Arial" pitchFamily="34" charset="0"/>
            </a:endParaRPr>
          </a:p>
          <a:p>
            <a:pPr marL="514350" indent="-514350">
              <a:spcAft>
                <a:spcPts val="600"/>
              </a:spcAft>
              <a:buAutoNum type="arabicPeriod"/>
            </a:pPr>
            <a:r>
              <a:rPr lang="en-GB" sz="2800" dirty="0" smtClean="0">
                <a:latin typeface="Arial" pitchFamily="34" charset="0"/>
                <a:cs typeface="Arial" pitchFamily="34" charset="0"/>
              </a:rPr>
              <a:t>What was the side effects of taking it?</a:t>
            </a:r>
          </a:p>
          <a:p>
            <a:pPr marL="514350" indent="-514350">
              <a:spcAft>
                <a:spcPts val="600"/>
              </a:spcAft>
              <a:buAutoNum type="arabicPeriod"/>
            </a:pPr>
            <a:r>
              <a:rPr lang="en-GB" sz="2800" dirty="0" smtClean="0">
                <a:latin typeface="Arial" pitchFamily="34" charset="0"/>
                <a:cs typeface="Arial" pitchFamily="34" charset="0"/>
              </a:rPr>
              <a:t>Who do the “thalidomide babies” (now adults) want compensation from? What is their argument?</a:t>
            </a:r>
          </a:p>
        </p:txBody>
      </p:sp>
      <p:sp>
        <p:nvSpPr>
          <p:cNvPr id="8" name="TextBox 7"/>
          <p:cNvSpPr txBox="1"/>
          <p:nvPr/>
        </p:nvSpPr>
        <p:spPr>
          <a:xfrm>
            <a:off x="178979" y="260648"/>
            <a:ext cx="8886504" cy="923330"/>
          </a:xfrm>
          <a:prstGeom prst="rect">
            <a:avLst/>
          </a:prstGeom>
          <a:solidFill>
            <a:schemeClr val="tx2">
              <a:lumMod val="20000"/>
              <a:lumOff val="80000"/>
            </a:schemeClr>
          </a:solidFill>
        </p:spPr>
        <p:txBody>
          <a:bodyPr wrap="square" rtlCol="0">
            <a:spAutoFit/>
          </a:bodyPr>
          <a:lstStyle/>
          <a:p>
            <a:r>
              <a:rPr lang="en-GB" sz="2600" b="1" dirty="0" smtClean="0">
                <a:latin typeface="Arial" pitchFamily="34" charset="0"/>
                <a:cs typeface="Arial" pitchFamily="34" charset="0"/>
              </a:rPr>
              <a:t>Watch the following video and answer the questions </a:t>
            </a:r>
          </a:p>
          <a:p>
            <a:r>
              <a:rPr lang="en-GB" sz="2600" b="1" dirty="0" smtClean="0">
                <a:latin typeface="Arial" pitchFamily="34" charset="0"/>
                <a:cs typeface="Arial" pitchFamily="34" charset="0"/>
                <a:hlinkClick r:id="rId2"/>
              </a:rPr>
              <a:t>http://www.youtube.com/watch?v=P5i1HLtLUIc</a:t>
            </a:r>
            <a:endParaRPr lang="en-GB" sz="2600" b="1" dirty="0">
              <a:latin typeface="Arial" pitchFamily="34" charset="0"/>
              <a:cs typeface="Arial" pitchFamily="34" charset="0"/>
            </a:endParaRPr>
          </a:p>
        </p:txBody>
      </p:sp>
      <p:sp>
        <p:nvSpPr>
          <p:cNvPr id="2" name="TextBox 1"/>
          <p:cNvSpPr txBox="1"/>
          <p:nvPr/>
        </p:nvSpPr>
        <p:spPr>
          <a:xfrm>
            <a:off x="215833" y="4581128"/>
            <a:ext cx="8561523" cy="1815882"/>
          </a:xfrm>
          <a:prstGeom prst="rect">
            <a:avLst/>
          </a:prstGeom>
          <a:solidFill>
            <a:schemeClr val="accent2">
              <a:lumMod val="20000"/>
              <a:lumOff val="80000"/>
            </a:schemeClr>
          </a:solidFill>
        </p:spPr>
        <p:txBody>
          <a:bodyPr wrap="square" rtlCol="0">
            <a:spAutoFit/>
          </a:bodyPr>
          <a:lstStyle/>
          <a:p>
            <a:r>
              <a:rPr lang="en-GB" sz="2800" dirty="0">
                <a:latin typeface="Arial" pitchFamily="34" charset="0"/>
                <a:cs typeface="Arial" pitchFamily="34" charset="0"/>
              </a:rPr>
              <a:t>These birth defects were a </a:t>
            </a:r>
            <a:r>
              <a:rPr lang="en-GB" sz="2800" b="1" dirty="0">
                <a:latin typeface="Arial" pitchFamily="34" charset="0"/>
                <a:cs typeface="Arial" pitchFamily="34" charset="0"/>
              </a:rPr>
              <a:t>side effect</a:t>
            </a:r>
            <a:r>
              <a:rPr lang="en-GB" sz="2800" dirty="0">
                <a:latin typeface="Arial" pitchFamily="34" charset="0"/>
                <a:cs typeface="Arial" pitchFamily="34" charset="0"/>
              </a:rPr>
              <a:t>, sometimes called an </a:t>
            </a:r>
            <a:r>
              <a:rPr lang="en-GB" sz="2800" b="1" dirty="0">
                <a:latin typeface="Arial" pitchFamily="34" charset="0"/>
                <a:cs typeface="Arial" pitchFamily="34" charset="0"/>
              </a:rPr>
              <a:t>adverse drug reaction,</a:t>
            </a:r>
            <a:r>
              <a:rPr lang="en-GB" sz="2800" dirty="0">
                <a:latin typeface="Arial" pitchFamily="34" charset="0"/>
                <a:cs typeface="Arial" pitchFamily="34" charset="0"/>
              </a:rPr>
              <a:t> to Thalidomide. </a:t>
            </a:r>
          </a:p>
          <a:p>
            <a:r>
              <a:rPr lang="en-GB" sz="2800" dirty="0">
                <a:latin typeface="Arial" pitchFamily="34" charset="0"/>
                <a:cs typeface="Arial" pitchFamily="34" charset="0"/>
              </a:rPr>
              <a:t>How do pharmaceutical companies try to ensure that the drugs they sell are safe for the public</a:t>
            </a:r>
            <a:r>
              <a:rPr lang="en-GB" sz="2800" dirty="0" smtClean="0">
                <a:latin typeface="Arial" pitchFamily="34" charset="0"/>
                <a:cs typeface="Arial" pitchFamily="34" charset="0"/>
              </a:rPr>
              <a:t>?</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1846288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ir of artificial arms for a child, Roehampton, England, 1964"/>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988840"/>
            <a:ext cx="6048672" cy="4680520"/>
          </a:xfrm>
          <a:prstGeom prst="rect">
            <a:avLst/>
          </a:prstGeom>
          <a:noFill/>
          <a:ln>
            <a:noFill/>
          </a:ln>
        </p:spPr>
      </p:pic>
      <p:sp>
        <p:nvSpPr>
          <p:cNvPr id="5" name="TextBox 4"/>
          <p:cNvSpPr txBox="1"/>
          <p:nvPr/>
        </p:nvSpPr>
        <p:spPr>
          <a:xfrm>
            <a:off x="616888" y="116631"/>
            <a:ext cx="7627520" cy="1538883"/>
          </a:xfrm>
          <a:prstGeom prst="rect">
            <a:avLst/>
          </a:prstGeom>
          <a:solidFill>
            <a:schemeClr val="accent2">
              <a:lumMod val="20000"/>
              <a:lumOff val="80000"/>
            </a:schemeClr>
          </a:solidFill>
        </p:spPr>
        <p:txBody>
          <a:bodyPr wrap="square" rtlCol="0">
            <a:spAutoFit/>
          </a:bodyPr>
          <a:lstStyle/>
          <a:p>
            <a:pPr>
              <a:spcAft>
                <a:spcPts val="1200"/>
              </a:spcAft>
            </a:pPr>
            <a:r>
              <a:rPr lang="en-GB" sz="2800" dirty="0" smtClean="0">
                <a:latin typeface="Arial" pitchFamily="34" charset="0"/>
                <a:cs typeface="Arial" pitchFamily="34" charset="0"/>
              </a:rPr>
              <a:t>1. How do you think this device was used</a:t>
            </a:r>
          </a:p>
          <a:p>
            <a:pPr>
              <a:spcAft>
                <a:spcPts val="1200"/>
              </a:spcAft>
            </a:pPr>
            <a:r>
              <a:rPr lang="en-GB" sz="2800" dirty="0" smtClean="0">
                <a:latin typeface="Arial" pitchFamily="34" charset="0"/>
                <a:cs typeface="Arial" pitchFamily="34" charset="0"/>
              </a:rPr>
              <a:t>2. How would it allow the thalidomide impaired to overcome daily problems?</a:t>
            </a:r>
            <a:endParaRPr lang="en-GB" sz="2800" dirty="0">
              <a:latin typeface="Arial" pitchFamily="34" charset="0"/>
              <a:cs typeface="Arial"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6031539"/>
            <a:ext cx="735909" cy="637821"/>
          </a:xfrm>
          <a:prstGeom prst="rect">
            <a:avLst/>
          </a:prstGeom>
        </p:spPr>
      </p:pic>
    </p:spTree>
    <p:extLst>
      <p:ext uri="{BB962C8B-B14F-4D97-AF65-F5344CB8AC3E}">
        <p14:creationId xmlns:p14="http://schemas.microsoft.com/office/powerpoint/2010/main" val="1499898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sciencemuseum.org.uk/hommedia.ashx?id=7999&amp;size=Lar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8640"/>
            <a:ext cx="4824536" cy="5976664"/>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8466" y="6122710"/>
            <a:ext cx="735909" cy="637821"/>
          </a:xfrm>
          <a:prstGeom prst="rect">
            <a:avLst/>
          </a:prstGeom>
        </p:spPr>
      </p:pic>
      <p:sp>
        <p:nvSpPr>
          <p:cNvPr id="7" name="TextBox 6"/>
          <p:cNvSpPr txBox="1"/>
          <p:nvPr/>
        </p:nvSpPr>
        <p:spPr>
          <a:xfrm>
            <a:off x="5342454" y="273468"/>
            <a:ext cx="3672408" cy="3416320"/>
          </a:xfrm>
          <a:prstGeom prst="rect">
            <a:avLst/>
          </a:prstGeom>
          <a:solidFill>
            <a:schemeClr val="accent2">
              <a:lumMod val="20000"/>
              <a:lumOff val="80000"/>
            </a:schemeClr>
          </a:solidFill>
        </p:spPr>
        <p:txBody>
          <a:bodyPr wrap="square" rtlCol="0">
            <a:spAutoFit/>
          </a:bodyPr>
          <a:lstStyle/>
          <a:p>
            <a:pPr>
              <a:spcAft>
                <a:spcPts val="1200"/>
              </a:spcAft>
            </a:pPr>
            <a:r>
              <a:rPr lang="en-GB" sz="2800" dirty="0" smtClean="0">
                <a:latin typeface="Arial" pitchFamily="34" charset="0"/>
                <a:cs typeface="Arial" pitchFamily="34" charset="0"/>
              </a:rPr>
              <a:t>1. How do you think this device was used</a:t>
            </a:r>
            <a:endParaRPr lang="en-GB" sz="2800" dirty="0">
              <a:latin typeface="Arial" pitchFamily="34" charset="0"/>
              <a:cs typeface="Arial" pitchFamily="34" charset="0"/>
            </a:endParaRPr>
          </a:p>
          <a:p>
            <a:pPr>
              <a:spcAft>
                <a:spcPts val="1200"/>
              </a:spcAft>
            </a:pPr>
            <a:endParaRPr lang="en-GB" sz="2800" dirty="0" smtClean="0">
              <a:latin typeface="Arial" pitchFamily="34" charset="0"/>
              <a:cs typeface="Arial" pitchFamily="34" charset="0"/>
            </a:endParaRPr>
          </a:p>
          <a:p>
            <a:pPr>
              <a:spcAft>
                <a:spcPts val="1200"/>
              </a:spcAft>
            </a:pPr>
            <a:r>
              <a:rPr lang="en-GB" sz="2800" dirty="0" smtClean="0">
                <a:latin typeface="Arial" pitchFamily="34" charset="0"/>
                <a:cs typeface="Arial" pitchFamily="34" charset="0"/>
              </a:rPr>
              <a:t>2. How would it allow the thalidomide impaired to overcome daily problems?</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752736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sciencemuseum.org.uk/hommedia.ashx?id=93734&amp;size=Lar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90582"/>
            <a:ext cx="4536504" cy="6206769"/>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8466" y="6122710"/>
            <a:ext cx="735909" cy="637821"/>
          </a:xfrm>
          <a:prstGeom prst="rect">
            <a:avLst/>
          </a:prstGeom>
        </p:spPr>
      </p:pic>
      <p:sp>
        <p:nvSpPr>
          <p:cNvPr id="6" name="TextBox 5"/>
          <p:cNvSpPr txBox="1"/>
          <p:nvPr/>
        </p:nvSpPr>
        <p:spPr>
          <a:xfrm>
            <a:off x="5292080" y="476672"/>
            <a:ext cx="3523064" cy="3847207"/>
          </a:xfrm>
          <a:prstGeom prst="rect">
            <a:avLst/>
          </a:prstGeom>
          <a:solidFill>
            <a:schemeClr val="accent2">
              <a:lumMod val="20000"/>
              <a:lumOff val="80000"/>
            </a:schemeClr>
          </a:solidFill>
        </p:spPr>
        <p:txBody>
          <a:bodyPr wrap="square" rtlCol="0">
            <a:spAutoFit/>
          </a:bodyPr>
          <a:lstStyle/>
          <a:p>
            <a:pPr>
              <a:spcAft>
                <a:spcPts val="1200"/>
              </a:spcAft>
            </a:pPr>
            <a:r>
              <a:rPr lang="en-GB" sz="2800" dirty="0" smtClean="0">
                <a:latin typeface="Arial" pitchFamily="34" charset="0"/>
                <a:cs typeface="Arial" pitchFamily="34" charset="0"/>
              </a:rPr>
              <a:t>1. How do you think this device was used</a:t>
            </a:r>
            <a:endParaRPr lang="en-GB" sz="2800" dirty="0">
              <a:latin typeface="Arial" pitchFamily="34" charset="0"/>
              <a:cs typeface="Arial" pitchFamily="34" charset="0"/>
            </a:endParaRPr>
          </a:p>
          <a:p>
            <a:pPr>
              <a:spcAft>
                <a:spcPts val="1200"/>
              </a:spcAft>
            </a:pPr>
            <a:endParaRPr lang="en-GB" sz="2800" dirty="0" smtClean="0">
              <a:latin typeface="Arial" pitchFamily="34" charset="0"/>
              <a:cs typeface="Arial" pitchFamily="34" charset="0"/>
            </a:endParaRPr>
          </a:p>
          <a:p>
            <a:pPr>
              <a:spcAft>
                <a:spcPts val="1200"/>
              </a:spcAft>
            </a:pPr>
            <a:r>
              <a:rPr lang="en-GB" sz="2800" dirty="0" smtClean="0">
                <a:latin typeface="Arial" pitchFamily="34" charset="0"/>
                <a:cs typeface="Arial" pitchFamily="34" charset="0"/>
              </a:rPr>
              <a:t>2. How would it allow the thalidomide impaired to overcome daily problems?</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752736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tificial bootees, Roehampton, England, 1965-1975"/>
          <p:cNvPicPr/>
          <p:nvPr/>
        </p:nvPicPr>
        <p:blipFill>
          <a:blip r:embed="rId3">
            <a:extLst>
              <a:ext uri="{28A0092B-C50C-407E-A947-70E740481C1C}">
                <a14:useLocalDpi xmlns:a14="http://schemas.microsoft.com/office/drawing/2010/main" val="0"/>
              </a:ext>
            </a:extLst>
          </a:blip>
          <a:srcRect/>
          <a:stretch>
            <a:fillRect/>
          </a:stretch>
        </p:blipFill>
        <p:spPr bwMode="auto">
          <a:xfrm>
            <a:off x="1547664" y="548680"/>
            <a:ext cx="5400600" cy="4104456"/>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8466" y="6122710"/>
            <a:ext cx="735909" cy="637821"/>
          </a:xfrm>
          <a:prstGeom prst="rect">
            <a:avLst/>
          </a:prstGeom>
        </p:spPr>
      </p:pic>
      <p:sp>
        <p:nvSpPr>
          <p:cNvPr id="7" name="TextBox 6"/>
          <p:cNvSpPr txBox="1"/>
          <p:nvPr/>
        </p:nvSpPr>
        <p:spPr>
          <a:xfrm>
            <a:off x="633980" y="4902737"/>
            <a:ext cx="7483504" cy="1538883"/>
          </a:xfrm>
          <a:prstGeom prst="rect">
            <a:avLst/>
          </a:prstGeom>
          <a:solidFill>
            <a:schemeClr val="accent2">
              <a:lumMod val="20000"/>
              <a:lumOff val="80000"/>
            </a:schemeClr>
          </a:solidFill>
        </p:spPr>
        <p:txBody>
          <a:bodyPr wrap="square" rtlCol="0">
            <a:spAutoFit/>
          </a:bodyPr>
          <a:lstStyle/>
          <a:p>
            <a:pPr>
              <a:spcAft>
                <a:spcPts val="1200"/>
              </a:spcAft>
            </a:pPr>
            <a:r>
              <a:rPr lang="en-GB" sz="2800" dirty="0" smtClean="0">
                <a:latin typeface="Arial" pitchFamily="34" charset="0"/>
                <a:cs typeface="Arial" pitchFamily="34" charset="0"/>
              </a:rPr>
              <a:t>1. How do you think this device was used</a:t>
            </a:r>
            <a:endParaRPr lang="en-GB" sz="2800" dirty="0">
              <a:latin typeface="Arial" pitchFamily="34" charset="0"/>
              <a:cs typeface="Arial" pitchFamily="34" charset="0"/>
            </a:endParaRPr>
          </a:p>
          <a:p>
            <a:pPr>
              <a:spcAft>
                <a:spcPts val="1200"/>
              </a:spcAft>
            </a:pPr>
            <a:r>
              <a:rPr lang="en-GB" sz="2800" dirty="0" smtClean="0">
                <a:latin typeface="Arial" pitchFamily="34" charset="0"/>
                <a:cs typeface="Arial" pitchFamily="34" charset="0"/>
              </a:rPr>
              <a:t>2. How would it allow the thalidomide impaired to overcome daily problems?</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752736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Modern Kitch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464" y="1709134"/>
            <a:ext cx="6840760" cy="51305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188639"/>
            <a:ext cx="8352928" cy="1384995"/>
          </a:xfrm>
          <a:prstGeom prst="rect">
            <a:avLst/>
          </a:prstGeom>
          <a:solidFill>
            <a:schemeClr val="accent2">
              <a:lumMod val="20000"/>
              <a:lumOff val="80000"/>
            </a:schemeClr>
          </a:solidFill>
        </p:spPr>
        <p:txBody>
          <a:bodyPr wrap="square" rtlCol="0">
            <a:spAutoFit/>
          </a:bodyPr>
          <a:lstStyle/>
          <a:p>
            <a:r>
              <a:rPr lang="en-GB" sz="2800" dirty="0" smtClean="0">
                <a:latin typeface="Arial" pitchFamily="34" charset="0"/>
                <a:cs typeface="Arial" pitchFamily="34" charset="0"/>
              </a:rPr>
              <a:t>Think, Pair, Share: How could you redesign a kitchen to suit the needs of someone who had been born with birth defects as a result of thalidomide</a:t>
            </a:r>
            <a:endParaRPr lang="en-GB" sz="2800" dirty="0">
              <a:latin typeface="Arial" pitchFamily="34" charset="0"/>
              <a:cs typeface="Arial"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8466" y="6122710"/>
            <a:ext cx="735909" cy="637821"/>
          </a:xfrm>
          <a:prstGeom prst="rect">
            <a:avLst/>
          </a:prstGeom>
        </p:spPr>
      </p:pic>
    </p:spTree>
    <p:extLst>
      <p:ext uri="{BB962C8B-B14F-4D97-AF65-F5344CB8AC3E}">
        <p14:creationId xmlns:p14="http://schemas.microsoft.com/office/powerpoint/2010/main" val="752736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56176" y="1196752"/>
            <a:ext cx="2808312" cy="2520280"/>
          </a:xfrm>
          <a:prstGeom prst="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smtClean="0">
              <a:solidFill>
                <a:schemeClr val="tx1"/>
              </a:solidFill>
            </a:endParaRPr>
          </a:p>
          <a:p>
            <a:pPr algn="ctr"/>
            <a:endParaRPr lang="en-GB" dirty="0">
              <a:solidFill>
                <a:schemeClr val="tx1"/>
              </a:solidFill>
            </a:endParaRPr>
          </a:p>
          <a:p>
            <a:pPr algn="ctr"/>
            <a:r>
              <a:rPr lang="en-GB" sz="2300" dirty="0" smtClean="0">
                <a:solidFill>
                  <a:schemeClr val="tx1"/>
                </a:solidFill>
                <a:latin typeface="Arial" pitchFamily="34" charset="0"/>
                <a:cs typeface="Arial" pitchFamily="34" charset="0"/>
              </a:rPr>
              <a:t>Drugs </a:t>
            </a:r>
            <a:r>
              <a:rPr lang="en-GB" sz="2300" dirty="0">
                <a:solidFill>
                  <a:schemeClr val="tx1"/>
                </a:solidFill>
                <a:latin typeface="Arial" pitchFamily="34" charset="0"/>
                <a:cs typeface="Arial" pitchFamily="34" charset="0"/>
              </a:rPr>
              <a:t>are tested in test tubes and using computers to </a:t>
            </a:r>
            <a:r>
              <a:rPr lang="en-GB" sz="2300" dirty="0" smtClean="0">
                <a:solidFill>
                  <a:schemeClr val="tx1"/>
                </a:solidFill>
                <a:latin typeface="Arial" pitchFamily="34" charset="0"/>
                <a:cs typeface="Arial" pitchFamily="34" charset="0"/>
              </a:rPr>
              <a:t>try to assess if they may be dangerous to humans.</a:t>
            </a:r>
            <a:endParaRPr lang="en-GB" sz="2300" dirty="0">
              <a:solidFill>
                <a:schemeClr val="tx1"/>
              </a:solidFill>
              <a:latin typeface="Arial" pitchFamily="34" charset="0"/>
              <a:cs typeface="Arial" pitchFamily="34" charset="0"/>
            </a:endParaRPr>
          </a:p>
          <a:p>
            <a:r>
              <a:rPr lang="en-GB" dirty="0"/>
              <a:t> </a:t>
            </a:r>
          </a:p>
          <a:p>
            <a:pPr algn="ctr"/>
            <a:endParaRPr lang="en-GB"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3" name="Rectangle 2"/>
          <p:cNvSpPr/>
          <p:nvPr/>
        </p:nvSpPr>
        <p:spPr>
          <a:xfrm>
            <a:off x="6156176" y="3870785"/>
            <a:ext cx="2808312" cy="2520280"/>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in two animal species to check that they are not toxic and to find the best dosage</a:t>
            </a:r>
            <a:endParaRPr lang="en-GB" sz="2300" dirty="0">
              <a:solidFill>
                <a:schemeClr val="tx1"/>
              </a:solidFill>
              <a:latin typeface="Arial" pitchFamily="34" charset="0"/>
              <a:cs typeface="Arial" pitchFamily="34" charset="0"/>
            </a:endParaRPr>
          </a:p>
        </p:txBody>
      </p:sp>
      <p:sp>
        <p:nvSpPr>
          <p:cNvPr id="4" name="Rectangle 3"/>
          <p:cNvSpPr/>
          <p:nvPr/>
        </p:nvSpPr>
        <p:spPr>
          <a:xfrm>
            <a:off x="251520" y="3869432"/>
            <a:ext cx="2808312" cy="2520280"/>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on a few healthy young men to ensure they are safe and to check for side effects.</a:t>
            </a:r>
            <a:endParaRPr lang="en-GB" sz="2300" dirty="0">
              <a:solidFill>
                <a:schemeClr val="tx1"/>
              </a:solidFill>
              <a:latin typeface="Arial" pitchFamily="34" charset="0"/>
              <a:cs typeface="Arial" pitchFamily="34" charset="0"/>
            </a:endParaRPr>
          </a:p>
        </p:txBody>
      </p:sp>
      <p:sp>
        <p:nvSpPr>
          <p:cNvPr id="5" name="Rectangle 4"/>
          <p:cNvSpPr/>
          <p:nvPr/>
        </p:nvSpPr>
        <p:spPr>
          <a:xfrm>
            <a:off x="3203848" y="1189218"/>
            <a:ext cx="2808312" cy="252028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on patients to check that the drug works to treat the disease in people.</a:t>
            </a:r>
            <a:endParaRPr lang="en-GB" sz="2300" dirty="0">
              <a:solidFill>
                <a:schemeClr val="tx1"/>
              </a:solidFill>
              <a:latin typeface="Arial" pitchFamily="34" charset="0"/>
              <a:cs typeface="Arial" pitchFamily="34" charset="0"/>
            </a:endParaRPr>
          </a:p>
        </p:txBody>
      </p:sp>
      <p:sp>
        <p:nvSpPr>
          <p:cNvPr id="6" name="Rectangle 5"/>
          <p:cNvSpPr/>
          <p:nvPr/>
        </p:nvSpPr>
        <p:spPr>
          <a:xfrm>
            <a:off x="251520" y="1189218"/>
            <a:ext cx="2808312" cy="252028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on large numbers of patients. Half are given the new drug, half receive a placebo. </a:t>
            </a:r>
            <a:endParaRPr lang="en-GB" sz="2300" dirty="0">
              <a:solidFill>
                <a:schemeClr val="tx1"/>
              </a:solidFill>
              <a:latin typeface="Arial" pitchFamily="34" charset="0"/>
              <a:cs typeface="Arial" pitchFamily="34" charset="0"/>
            </a:endParaRPr>
          </a:p>
        </p:txBody>
      </p:sp>
      <p:sp>
        <p:nvSpPr>
          <p:cNvPr id="7" name="Rectangle 6"/>
          <p:cNvSpPr/>
          <p:nvPr/>
        </p:nvSpPr>
        <p:spPr>
          <a:xfrm>
            <a:off x="3203848" y="3867619"/>
            <a:ext cx="2808312" cy="252028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receive a license so doctors can prescribe them to patients</a:t>
            </a:r>
            <a:endParaRPr lang="en-GB" sz="2300" dirty="0">
              <a:solidFill>
                <a:schemeClr val="tx1"/>
              </a:solidFill>
              <a:latin typeface="Arial" pitchFamily="34" charset="0"/>
              <a:cs typeface="Arial" pitchFamily="34" charset="0"/>
            </a:endParaRPr>
          </a:p>
        </p:txBody>
      </p:sp>
      <p:sp>
        <p:nvSpPr>
          <p:cNvPr id="9" name="TextBox 8"/>
          <p:cNvSpPr txBox="1"/>
          <p:nvPr/>
        </p:nvSpPr>
        <p:spPr>
          <a:xfrm>
            <a:off x="270603" y="366687"/>
            <a:ext cx="8832867" cy="523220"/>
          </a:xfrm>
          <a:prstGeom prst="rect">
            <a:avLst/>
          </a:prstGeom>
          <a:solidFill>
            <a:schemeClr val="accent5">
              <a:lumMod val="60000"/>
              <a:lumOff val="40000"/>
            </a:schemeClr>
          </a:solidFill>
        </p:spPr>
        <p:txBody>
          <a:bodyPr wrap="none" rtlCol="0">
            <a:spAutoFit/>
          </a:bodyPr>
          <a:lstStyle/>
          <a:p>
            <a:r>
              <a:rPr lang="en-GB" sz="2800" b="1" dirty="0" smtClean="0">
                <a:latin typeface="Arial" pitchFamily="34" charset="0"/>
                <a:cs typeface="Arial" pitchFamily="34" charset="0"/>
              </a:rPr>
              <a:t>Put the drug development stages in the right order</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3159944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140552" y="3869432"/>
            <a:ext cx="2808312" cy="252028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receive a license so doctors can prescribe them to patients</a:t>
            </a:r>
            <a:endParaRPr lang="en-GB" sz="2300" dirty="0">
              <a:solidFill>
                <a:schemeClr val="tx1"/>
              </a:solidFill>
              <a:latin typeface="Arial" pitchFamily="34" charset="0"/>
              <a:cs typeface="Arial" pitchFamily="34" charset="0"/>
            </a:endParaRPr>
          </a:p>
        </p:txBody>
      </p:sp>
      <p:sp>
        <p:nvSpPr>
          <p:cNvPr id="21" name="Rectangle 20"/>
          <p:cNvSpPr/>
          <p:nvPr/>
        </p:nvSpPr>
        <p:spPr>
          <a:xfrm>
            <a:off x="229170" y="3869432"/>
            <a:ext cx="2808312" cy="252028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on patients to check that the drug works to treat the disease in people.</a:t>
            </a:r>
            <a:endParaRPr lang="en-GB" sz="2300" dirty="0">
              <a:solidFill>
                <a:schemeClr val="tx1"/>
              </a:solidFill>
              <a:latin typeface="Arial" pitchFamily="34" charset="0"/>
              <a:cs typeface="Arial" pitchFamily="34" charset="0"/>
            </a:endParaRPr>
          </a:p>
        </p:txBody>
      </p:sp>
      <p:sp>
        <p:nvSpPr>
          <p:cNvPr id="20" name="Rectangle 19"/>
          <p:cNvSpPr/>
          <p:nvPr/>
        </p:nvSpPr>
        <p:spPr>
          <a:xfrm>
            <a:off x="6156176" y="1195392"/>
            <a:ext cx="2808312" cy="2520280"/>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on a few healthy young men to ensure they are safe and to check for side effects.</a:t>
            </a:r>
            <a:endParaRPr lang="en-GB" sz="2300" dirty="0">
              <a:solidFill>
                <a:schemeClr val="tx1"/>
              </a:solidFill>
              <a:latin typeface="Arial" pitchFamily="34" charset="0"/>
              <a:cs typeface="Arial" pitchFamily="34" charset="0"/>
            </a:endParaRPr>
          </a:p>
        </p:txBody>
      </p:sp>
      <p:sp>
        <p:nvSpPr>
          <p:cNvPr id="19" name="Rectangle 18"/>
          <p:cNvSpPr/>
          <p:nvPr/>
        </p:nvSpPr>
        <p:spPr>
          <a:xfrm>
            <a:off x="251520" y="1195392"/>
            <a:ext cx="2808312" cy="2520280"/>
          </a:xfrm>
          <a:prstGeom prst="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smtClean="0">
              <a:solidFill>
                <a:schemeClr val="tx1"/>
              </a:solidFill>
            </a:endParaRPr>
          </a:p>
          <a:p>
            <a:pPr algn="ctr"/>
            <a:endParaRPr lang="en-GB" dirty="0">
              <a:solidFill>
                <a:schemeClr val="tx1"/>
              </a:solidFill>
            </a:endParaRPr>
          </a:p>
          <a:p>
            <a:pPr algn="ctr"/>
            <a:r>
              <a:rPr lang="en-GB" sz="2300" dirty="0" smtClean="0">
                <a:solidFill>
                  <a:schemeClr val="tx1"/>
                </a:solidFill>
                <a:latin typeface="Arial" pitchFamily="34" charset="0"/>
                <a:cs typeface="Arial" pitchFamily="34" charset="0"/>
              </a:rPr>
              <a:t>Drugs </a:t>
            </a:r>
            <a:r>
              <a:rPr lang="en-GB" sz="2300" dirty="0">
                <a:solidFill>
                  <a:schemeClr val="tx1"/>
                </a:solidFill>
                <a:latin typeface="Arial" pitchFamily="34" charset="0"/>
                <a:cs typeface="Arial" pitchFamily="34" charset="0"/>
              </a:rPr>
              <a:t>are tested in test tubes and using computers to </a:t>
            </a:r>
            <a:r>
              <a:rPr lang="en-GB" sz="2300" dirty="0" smtClean="0">
                <a:solidFill>
                  <a:schemeClr val="tx1"/>
                </a:solidFill>
                <a:latin typeface="Arial" pitchFamily="34" charset="0"/>
                <a:cs typeface="Arial" pitchFamily="34" charset="0"/>
              </a:rPr>
              <a:t>try to assess if they may be dangerous to humans.</a:t>
            </a:r>
            <a:endParaRPr lang="en-GB" sz="2300" dirty="0">
              <a:solidFill>
                <a:schemeClr val="tx1"/>
              </a:solidFill>
              <a:latin typeface="Arial" pitchFamily="34" charset="0"/>
              <a:cs typeface="Arial" pitchFamily="34" charset="0"/>
            </a:endParaRPr>
          </a:p>
          <a:p>
            <a:r>
              <a:rPr lang="en-GB" dirty="0"/>
              <a:t> </a:t>
            </a:r>
          </a:p>
          <a:p>
            <a:pPr algn="ctr"/>
            <a:endParaRPr lang="en-GB"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8" name="Rectangle 17"/>
          <p:cNvSpPr/>
          <p:nvPr/>
        </p:nvSpPr>
        <p:spPr>
          <a:xfrm>
            <a:off x="3226327" y="1195392"/>
            <a:ext cx="2808312" cy="2520280"/>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in two animal species to check that they are not toxic and to find the best dosage</a:t>
            </a:r>
            <a:endParaRPr lang="en-GB" sz="2300" dirty="0">
              <a:solidFill>
                <a:schemeClr val="tx1"/>
              </a:solidFill>
              <a:latin typeface="Arial" pitchFamily="34" charset="0"/>
              <a:cs typeface="Arial" pitchFamily="34" charset="0"/>
            </a:endParaRPr>
          </a:p>
        </p:txBody>
      </p:sp>
      <p:sp>
        <p:nvSpPr>
          <p:cNvPr id="17" name="Rectangle 16"/>
          <p:cNvSpPr/>
          <p:nvPr/>
        </p:nvSpPr>
        <p:spPr>
          <a:xfrm>
            <a:off x="3226327" y="3869432"/>
            <a:ext cx="2808312" cy="252028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smtClean="0">
                <a:solidFill>
                  <a:schemeClr val="tx1"/>
                </a:solidFill>
                <a:latin typeface="Arial" pitchFamily="34" charset="0"/>
                <a:cs typeface="Arial" pitchFamily="34" charset="0"/>
              </a:rPr>
              <a:t>Drugs are tested on large numbers of patients. Half are given the new drug, half receive a placebo. </a:t>
            </a:r>
            <a:endParaRPr lang="en-GB" sz="2300" dirty="0">
              <a:solidFill>
                <a:schemeClr val="tx1"/>
              </a:solidFill>
              <a:latin typeface="Arial" pitchFamily="34" charset="0"/>
              <a:cs typeface="Arial" pitchFamily="34" charset="0"/>
            </a:endParaRPr>
          </a:p>
        </p:txBody>
      </p:sp>
      <p:sp>
        <p:nvSpPr>
          <p:cNvPr id="9" name="TextBox 8"/>
          <p:cNvSpPr txBox="1"/>
          <p:nvPr/>
        </p:nvSpPr>
        <p:spPr>
          <a:xfrm>
            <a:off x="251520" y="1195392"/>
            <a:ext cx="301686" cy="369332"/>
          </a:xfrm>
          <a:prstGeom prst="rect">
            <a:avLst/>
          </a:prstGeom>
          <a:noFill/>
        </p:spPr>
        <p:txBody>
          <a:bodyPr wrap="none" rtlCol="0">
            <a:spAutoFit/>
          </a:bodyPr>
          <a:lstStyle/>
          <a:p>
            <a:r>
              <a:rPr lang="en-GB" dirty="0" smtClean="0"/>
              <a:t>1</a:t>
            </a:r>
            <a:endParaRPr lang="en-GB" dirty="0"/>
          </a:p>
        </p:txBody>
      </p:sp>
      <p:sp>
        <p:nvSpPr>
          <p:cNvPr id="10" name="TextBox 9"/>
          <p:cNvSpPr txBox="1"/>
          <p:nvPr/>
        </p:nvSpPr>
        <p:spPr>
          <a:xfrm>
            <a:off x="3229727" y="3826486"/>
            <a:ext cx="301686" cy="369332"/>
          </a:xfrm>
          <a:prstGeom prst="rect">
            <a:avLst/>
          </a:prstGeom>
          <a:noFill/>
        </p:spPr>
        <p:txBody>
          <a:bodyPr wrap="none" rtlCol="0">
            <a:spAutoFit/>
          </a:bodyPr>
          <a:lstStyle/>
          <a:p>
            <a:r>
              <a:rPr lang="en-GB" dirty="0" smtClean="0"/>
              <a:t>5</a:t>
            </a:r>
            <a:endParaRPr lang="en-GB" dirty="0"/>
          </a:p>
        </p:txBody>
      </p:sp>
      <p:sp>
        <p:nvSpPr>
          <p:cNvPr id="11" name="TextBox 10"/>
          <p:cNvSpPr txBox="1"/>
          <p:nvPr/>
        </p:nvSpPr>
        <p:spPr>
          <a:xfrm>
            <a:off x="6156176" y="3875520"/>
            <a:ext cx="301686" cy="369332"/>
          </a:xfrm>
          <a:prstGeom prst="rect">
            <a:avLst/>
          </a:prstGeom>
          <a:noFill/>
        </p:spPr>
        <p:txBody>
          <a:bodyPr wrap="none" rtlCol="0">
            <a:spAutoFit/>
          </a:bodyPr>
          <a:lstStyle/>
          <a:p>
            <a:r>
              <a:rPr lang="en-GB" dirty="0" smtClean="0"/>
              <a:t>6</a:t>
            </a:r>
            <a:endParaRPr lang="en-GB" dirty="0"/>
          </a:p>
        </p:txBody>
      </p:sp>
      <p:sp>
        <p:nvSpPr>
          <p:cNvPr id="12" name="TextBox 11"/>
          <p:cNvSpPr txBox="1"/>
          <p:nvPr/>
        </p:nvSpPr>
        <p:spPr>
          <a:xfrm>
            <a:off x="6156176" y="1141588"/>
            <a:ext cx="301686" cy="369332"/>
          </a:xfrm>
          <a:prstGeom prst="rect">
            <a:avLst/>
          </a:prstGeom>
          <a:noFill/>
        </p:spPr>
        <p:txBody>
          <a:bodyPr wrap="none" rtlCol="0">
            <a:spAutoFit/>
          </a:bodyPr>
          <a:lstStyle/>
          <a:p>
            <a:r>
              <a:rPr lang="en-GB" dirty="0" smtClean="0"/>
              <a:t>3</a:t>
            </a:r>
            <a:endParaRPr lang="en-GB" dirty="0"/>
          </a:p>
        </p:txBody>
      </p:sp>
      <p:sp>
        <p:nvSpPr>
          <p:cNvPr id="13" name="TextBox 12"/>
          <p:cNvSpPr txBox="1"/>
          <p:nvPr/>
        </p:nvSpPr>
        <p:spPr>
          <a:xfrm>
            <a:off x="251520" y="3875520"/>
            <a:ext cx="301686" cy="369332"/>
          </a:xfrm>
          <a:prstGeom prst="rect">
            <a:avLst/>
          </a:prstGeom>
          <a:noFill/>
        </p:spPr>
        <p:txBody>
          <a:bodyPr wrap="none" rtlCol="0">
            <a:spAutoFit/>
          </a:bodyPr>
          <a:lstStyle/>
          <a:p>
            <a:r>
              <a:rPr lang="en-GB" dirty="0" smtClean="0"/>
              <a:t>4</a:t>
            </a:r>
            <a:endParaRPr lang="en-GB" dirty="0"/>
          </a:p>
        </p:txBody>
      </p:sp>
      <p:sp>
        <p:nvSpPr>
          <p:cNvPr id="14" name="TextBox 13"/>
          <p:cNvSpPr txBox="1"/>
          <p:nvPr/>
        </p:nvSpPr>
        <p:spPr>
          <a:xfrm>
            <a:off x="3226327" y="1153204"/>
            <a:ext cx="301686" cy="369332"/>
          </a:xfrm>
          <a:prstGeom prst="rect">
            <a:avLst/>
          </a:prstGeom>
          <a:noFill/>
        </p:spPr>
        <p:txBody>
          <a:bodyPr wrap="none" rtlCol="0">
            <a:spAutoFit/>
          </a:bodyPr>
          <a:lstStyle/>
          <a:p>
            <a:r>
              <a:rPr lang="en-GB" dirty="0" smtClean="0"/>
              <a:t>2</a:t>
            </a:r>
            <a:endParaRPr lang="en-GB" dirty="0"/>
          </a:p>
        </p:txBody>
      </p:sp>
      <p:sp>
        <p:nvSpPr>
          <p:cNvPr id="15" name="TextBox 14"/>
          <p:cNvSpPr txBox="1"/>
          <p:nvPr/>
        </p:nvSpPr>
        <p:spPr>
          <a:xfrm>
            <a:off x="267144" y="404664"/>
            <a:ext cx="8697344" cy="523220"/>
          </a:xfrm>
          <a:prstGeom prst="rect">
            <a:avLst/>
          </a:prstGeom>
          <a:solidFill>
            <a:schemeClr val="accent5">
              <a:lumMod val="60000"/>
              <a:lumOff val="40000"/>
            </a:schemeClr>
          </a:solidFill>
        </p:spPr>
        <p:txBody>
          <a:bodyPr wrap="square" rtlCol="0">
            <a:spAutoFit/>
          </a:bodyPr>
          <a:lstStyle/>
          <a:p>
            <a:r>
              <a:rPr lang="en-GB" sz="2800" b="1" dirty="0" smtClean="0">
                <a:latin typeface="Arial" pitchFamily="34" charset="0"/>
                <a:cs typeface="Arial" pitchFamily="34" charset="0"/>
              </a:rPr>
              <a:t>Answers</a:t>
            </a:r>
            <a:endParaRPr lang="en-GB" sz="3200" b="1" dirty="0">
              <a:latin typeface="Arial" pitchFamily="34" charset="0"/>
              <a:cs typeface="Arial" pitchFamily="34" charset="0"/>
            </a:endParaRPr>
          </a:p>
        </p:txBody>
      </p:sp>
    </p:spTree>
    <p:extLst>
      <p:ext uri="{BB962C8B-B14F-4D97-AF65-F5344CB8AC3E}">
        <p14:creationId xmlns:p14="http://schemas.microsoft.com/office/powerpoint/2010/main" val="2152754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1244</Words>
  <Application>Microsoft Office PowerPoint</Application>
  <PresentationFormat>On-screen Show (4:3)</PresentationFormat>
  <Paragraphs>152</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 the information and answer the question </vt:lpstr>
      <vt:lpstr>PowerPoint Presentation</vt:lpstr>
      <vt:lpstr>Writing Task</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Holder</dc:creator>
  <cp:lastModifiedBy>T Holder</cp:lastModifiedBy>
  <cp:revision>38</cp:revision>
  <dcterms:created xsi:type="dcterms:W3CDTF">2012-10-24T14:10:30Z</dcterms:created>
  <dcterms:modified xsi:type="dcterms:W3CDTF">2013-08-16T15:12:43Z</dcterms:modified>
</cp:coreProperties>
</file>